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D3C4F"/>
    <a:srgbClr val="E4DEEC"/>
    <a:srgbClr val="152C3A"/>
    <a:srgbClr val="A0C9D6"/>
    <a:srgbClr val="FF6699"/>
    <a:srgbClr val="33CCCC"/>
    <a:srgbClr val="0000CC"/>
    <a:srgbClr val="6699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9846" autoAdjust="0"/>
  </p:normalViewPr>
  <p:slideViewPr>
    <p:cSldViewPr showGuides="1">
      <p:cViewPr varScale="1">
        <p:scale>
          <a:sx n="74" d="100"/>
          <a:sy n="74" d="100"/>
        </p:scale>
        <p:origin x="3342" y="9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4F95C6A-4C13-4461-8099-D3BC04A8146F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47F9CB68-5DBD-4867-A681-CE472BFC1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1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9CB68-5DBD-4867-A681-CE472BFC1B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60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86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80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916" y="428235"/>
            <a:ext cx="1701284" cy="912404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8064" y="428235"/>
            <a:ext cx="4977831" cy="912404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35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8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2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3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8063" y="2495130"/>
            <a:ext cx="3339558" cy="70571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43642" y="2495130"/>
            <a:ext cx="3339558" cy="70571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7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5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5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8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8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48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02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97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7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5"/>
            <a:ext cx="2487604" cy="7314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07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2"/>
            <a:ext cx="4536758" cy="8836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4"/>
            <a:ext cx="4536758" cy="1254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60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30"/>
            <a:ext cx="6805137" cy="705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F851-92B8-48BC-A5B4-D4ECBB48B3D3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1CE8-FDAB-44EA-B28A-B6813E1883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1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781F4BF-A470-43DD-A66E-3F62EAC9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4" y="500240"/>
            <a:ext cx="6805137" cy="95802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b="1" dirty="0">
                <a:ea typeface="HGS創英角ｺﾞｼｯｸUB" panose="020B0900000000000000" pitchFamily="50" charset="-128"/>
              </a:rPr>
              <a:t>第</a:t>
            </a:r>
            <a:r>
              <a:rPr lang="ja-JP" altLang="en-US" sz="4000" b="1" dirty="0">
                <a:ea typeface="HGS創英角ｺﾞｼｯｸUB" panose="020B0900000000000000" pitchFamily="50" charset="-128"/>
              </a:rPr>
              <a:t>５回 土佐の皿鉢ゼミ</a:t>
            </a:r>
            <a:endParaRPr kumimoji="1" lang="en-US" sz="4000" b="1" dirty="0">
              <a:ea typeface="HGS創英角ｺﾞｼｯｸUB" panose="020B0900000000000000" pitchFamily="50" charset="-12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A1B22A-B6FC-4FEC-8CDE-F6F9E6B52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271" y="1924073"/>
            <a:ext cx="2736304" cy="284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「</a:t>
            </a:r>
            <a:r>
              <a:rPr lang="ja-JP" altLang="en-US" sz="1400" b="1" dirty="0">
                <a:latin typeface="Times New Roman" panose="02020603050405020304" pitchFamily="18" charset="0"/>
                <a:ea typeface="メイリオ" panose="020B0604030504040204" pitchFamily="50" charset="-128"/>
              </a:rPr>
              <a:t>第</a:t>
            </a:r>
            <a:r>
              <a:rPr lang="en-US" altLang="ja-JP" sz="1400" b="1" dirty="0">
                <a:latin typeface="Times New Roman" panose="02020603050405020304" pitchFamily="18" charset="0"/>
                <a:ea typeface="メイリオ" panose="020B0604030504040204" pitchFamily="50" charset="-128"/>
              </a:rPr>
              <a:t>5</a:t>
            </a:r>
            <a:r>
              <a:rPr lang="ja-JP" altLang="en-US" sz="1400" b="1" dirty="0">
                <a:latin typeface="Times New Roman" panose="02020603050405020304" pitchFamily="18" charset="0"/>
                <a:ea typeface="メイリオ" panose="020B0604030504040204" pitchFamily="50" charset="-128"/>
              </a:rPr>
              <a:t>回 土佐の皿鉢ゼミ</a:t>
            </a:r>
            <a:r>
              <a:rPr lang="ja-JP" altLang="en-US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」は、教職実践高度化専攻（教職大学院）院生の実践研究の構想や成果、課題の発表を中心に、参会の多様なメンバーで学びあう合同ゼミです。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新型コロナウイルス感染拡大防止を考慮して、オンライン「</a:t>
            </a:r>
            <a:r>
              <a:rPr lang="ja-JP" altLang="en-US" sz="1400" b="1" dirty="0" smtClean="0">
                <a:latin typeface="Times New Roman" panose="02020603050405020304" pitchFamily="18" charset="0"/>
                <a:ea typeface="メイリオ" panose="020B0604030504040204" pitchFamily="50" charset="-128"/>
              </a:rPr>
              <a:t>特設ページ</a:t>
            </a:r>
            <a:r>
              <a:rPr lang="ja-JP" altLang="en-US" sz="1400" dirty="0" smtClean="0">
                <a:latin typeface="Times New Roman" panose="02020603050405020304" pitchFamily="18" charset="0"/>
                <a:ea typeface="メイリオ" panose="020B0604030504040204" pitchFamily="50" charset="-128"/>
              </a:rPr>
              <a:t>」</a:t>
            </a:r>
            <a:r>
              <a:rPr lang="ja-JP" altLang="en-US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での研究発表資料公開ならびにメールでのご質問・ご意見受付と回答の</a:t>
            </a:r>
            <a:r>
              <a:rPr lang="en-US" altLang="ja-JP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Web</a:t>
            </a:r>
            <a:r>
              <a:rPr lang="ja-JP" altLang="en-US" sz="1400" dirty="0">
                <a:latin typeface="Times New Roman" panose="02020603050405020304" pitchFamily="18" charset="0"/>
                <a:ea typeface="メイリオ" panose="020B0604030504040204" pitchFamily="50" charset="-128"/>
              </a:rPr>
              <a:t>公開による開催を決定しました。</a:t>
            </a:r>
          </a:p>
          <a:p>
            <a:pPr marL="0" indent="0">
              <a:buNone/>
            </a:pPr>
            <a:endParaRPr kumimoji="1" lang="en-US" sz="1400" dirty="0">
              <a:latin typeface="Times New Roman" panose="02020603050405020304" pitchFamily="18" charset="0"/>
              <a:ea typeface="メイリオ" panose="020B0604030504040204" pitchFamily="50" charset="-128"/>
            </a:endParaRPr>
          </a:p>
        </p:txBody>
      </p:sp>
      <p:pic>
        <p:nvPicPr>
          <p:cNvPr id="4" name="図 3" descr="暗い, 光, 夜, 水 が含まれている画像&#10;&#10;自動的に生成された説明">
            <a:extLst>
              <a:ext uri="{FF2B5EF4-FFF2-40B4-BE49-F238E27FC236}">
                <a16:creationId xmlns:a16="http://schemas.microsoft.com/office/drawing/2014/main" id="{F9D7322D-E6D8-465B-8B77-10BB51B11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colorTemperature colorTemp="11200"/>
                    </a14:imgEffect>
                    <a14:imgEffect>
                      <a14:saturation sat="297000"/>
                    </a14:imgEffect>
                    <a14:imgEffect>
                      <a14:brightnessContrast bright="50000" contrast="16000"/>
                    </a14:imgEffect>
                  </a14:imgLayer>
                </a14:imgProps>
              </a:ext>
            </a:extLst>
          </a:blip>
          <a:srcRect l="41977" r="22532" b="1"/>
          <a:stretch/>
        </p:blipFill>
        <p:spPr>
          <a:xfrm>
            <a:off x="3564607" y="1890318"/>
            <a:ext cx="3618592" cy="2891354"/>
          </a:xfrm>
          <a:prstGeom prst="rect">
            <a:avLst/>
          </a:prstGeom>
          <a:noFill/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E75960A-65A3-4427-B761-412DC6018901}"/>
              </a:ext>
            </a:extLst>
          </p:cNvPr>
          <p:cNvCxnSpPr>
            <a:cxnSpLocks/>
            <a:stCxn id="143" idx="3"/>
          </p:cNvCxnSpPr>
          <p:nvPr/>
        </p:nvCxnSpPr>
        <p:spPr>
          <a:xfrm flipV="1">
            <a:off x="5868863" y="500238"/>
            <a:ext cx="1314337" cy="2"/>
          </a:xfrm>
          <a:prstGeom prst="line">
            <a:avLst/>
          </a:prstGeom>
          <a:ln w="57150" cmpd="dbl">
            <a:solidFill>
              <a:srgbClr val="152C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ECED2E3-0629-4945-94E7-FC7BDB69A51D}"/>
              </a:ext>
            </a:extLst>
          </p:cNvPr>
          <p:cNvCxnSpPr>
            <a:cxnSpLocks/>
          </p:cNvCxnSpPr>
          <p:nvPr/>
        </p:nvCxnSpPr>
        <p:spPr>
          <a:xfrm>
            <a:off x="378062" y="1458268"/>
            <a:ext cx="6805138" cy="0"/>
          </a:xfrm>
          <a:prstGeom prst="line">
            <a:avLst/>
          </a:prstGeom>
          <a:ln w="57150" cmpd="dbl">
            <a:solidFill>
              <a:srgbClr val="152C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173DCED9-1934-4208-A863-1E0EA7CD74A9}"/>
              </a:ext>
            </a:extLst>
          </p:cNvPr>
          <p:cNvSpPr txBox="1"/>
          <p:nvPr/>
        </p:nvSpPr>
        <p:spPr>
          <a:xfrm>
            <a:off x="378062" y="361740"/>
            <a:ext cx="549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j-lt"/>
                <a:ea typeface="HGS創英角ｺﾞｼｯｸUB" panose="020B0900000000000000" pitchFamily="50" charset="-128"/>
                <a:cs typeface="Tahoma" pitchFamily="34" charset="0"/>
              </a:rPr>
              <a:t>高知大学大学院 総合人間自然科学研究科 教職実践高度化専攻</a:t>
            </a:r>
            <a:r>
              <a:rPr lang="en-US" altLang="ja-JP" sz="1200" dirty="0">
                <a:latin typeface="+mj-lt"/>
                <a:ea typeface="HGS創英角ｺﾞｼｯｸUB" panose="020B0900000000000000" pitchFamily="50" charset="-128"/>
                <a:cs typeface="Tahoma" pitchFamily="34" charset="0"/>
              </a:rPr>
              <a:t>【</a:t>
            </a:r>
            <a:r>
              <a:rPr lang="ja-JP" altLang="en-US" sz="1200" dirty="0">
                <a:latin typeface="+mj-lt"/>
                <a:ea typeface="HGS創英角ｺﾞｼｯｸUB" panose="020B0900000000000000" pitchFamily="50" charset="-128"/>
                <a:cs typeface="Tahoma" pitchFamily="34" charset="0"/>
              </a:rPr>
              <a:t>教職大学院</a:t>
            </a:r>
            <a:r>
              <a:rPr lang="en-US" altLang="ja-JP" sz="1200" dirty="0">
                <a:latin typeface="+mj-lt"/>
                <a:ea typeface="HGS創英角ｺﾞｼｯｸUB" panose="020B0900000000000000" pitchFamily="50" charset="-128"/>
                <a:cs typeface="Tahoma" pitchFamily="34" charset="0"/>
              </a:rPr>
              <a:t>】</a:t>
            </a:r>
            <a:endParaRPr lang="en-US" altLang="ja-JP" sz="1400" dirty="0">
              <a:solidFill>
                <a:srgbClr val="5F5F5F"/>
              </a:solidFill>
              <a:latin typeface="+mj-lt"/>
              <a:ea typeface="HGS創英角ｺﾞｼｯｸUB" panose="020B0900000000000000" pitchFamily="50" charset="-128"/>
              <a:cs typeface="Tahoma" pitchFamily="34" charset="0"/>
            </a:endParaRP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843F0F3F-2459-40EB-BFDE-3579CC5B6723}"/>
              </a:ext>
            </a:extLst>
          </p:cNvPr>
          <p:cNvSpPr txBox="1"/>
          <p:nvPr/>
        </p:nvSpPr>
        <p:spPr>
          <a:xfrm>
            <a:off x="1836415" y="1458267"/>
            <a:ext cx="5490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latin typeface="+mj-lt"/>
                <a:ea typeface="HGS創英角ｺﾞｼｯｸUB" panose="020B0900000000000000" pitchFamily="50" charset="-128"/>
                <a:cs typeface="Tahoma" pitchFamily="34" charset="0"/>
              </a:rPr>
              <a:t>後援：高知県教育委員会・高知県市町村教育委員会連合会</a:t>
            </a:r>
            <a:endParaRPr lang="en-US" altLang="ja-JP" sz="1400" dirty="0">
              <a:solidFill>
                <a:srgbClr val="5F5F5F"/>
              </a:solidFill>
              <a:latin typeface="+mj-lt"/>
              <a:ea typeface="HGS創英角ｺﾞｼｯｸUB" panose="020B0900000000000000" pitchFamily="50" charset="-128"/>
              <a:cs typeface="Tahoma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4DD42BD-C2DC-4247-B428-D820C7B94B16}"/>
              </a:ext>
            </a:extLst>
          </p:cNvPr>
          <p:cNvSpPr/>
          <p:nvPr/>
        </p:nvSpPr>
        <p:spPr>
          <a:xfrm>
            <a:off x="378062" y="4911628"/>
            <a:ext cx="6805138" cy="5619652"/>
          </a:xfrm>
          <a:prstGeom prst="rect">
            <a:avLst/>
          </a:prstGeom>
          <a:solidFill>
            <a:srgbClr val="1D3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600" dirty="0" smtClean="0">
                <a:ea typeface="HG創英角ｺﾞｼｯｸUB" panose="020B0909000000000000" pitchFamily="49" charset="-128"/>
              </a:rPr>
              <a:t>第</a:t>
            </a:r>
            <a:r>
              <a:rPr kumimoji="1" lang="en-US" altLang="ja-JP" sz="1600" dirty="0" smtClean="0">
                <a:ea typeface="HG創英角ｺﾞｼｯｸUB" panose="020B0909000000000000" pitchFamily="49" charset="-128"/>
              </a:rPr>
              <a:t>5</a:t>
            </a:r>
            <a:r>
              <a:rPr kumimoji="1" lang="ja-JP" altLang="en-US" sz="1600" dirty="0" smtClean="0">
                <a:ea typeface="HG創英角ｺﾞｼｯｸUB" panose="020B0909000000000000" pitchFamily="49" charset="-128"/>
              </a:rPr>
              <a:t>回土佐の皿鉢ゼミ 特設ページ</a:t>
            </a:r>
            <a:endParaRPr kumimoji="1" lang="en-US" altLang="ja-JP" sz="1600" dirty="0">
              <a:ea typeface="HG創英角ｺﾞｼｯｸUB" panose="020B0909000000000000" pitchFamily="49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F7CF86E-0F38-4EA1-BD6D-DC10DC1CDB78}"/>
              </a:ext>
            </a:extLst>
          </p:cNvPr>
          <p:cNvGrpSpPr/>
          <p:nvPr/>
        </p:nvGrpSpPr>
        <p:grpSpPr>
          <a:xfrm>
            <a:off x="4860751" y="4266580"/>
            <a:ext cx="2538473" cy="2514507"/>
            <a:chOff x="3492595" y="3552273"/>
            <a:chExt cx="2538473" cy="2514507"/>
          </a:xfrm>
        </p:grpSpPr>
        <p:sp>
          <p:nvSpPr>
            <p:cNvPr id="33" name="フローチャート: 結合子 32">
              <a:extLst>
                <a:ext uri="{FF2B5EF4-FFF2-40B4-BE49-F238E27FC236}">
                  <a16:creationId xmlns:a16="http://schemas.microsoft.com/office/drawing/2014/main" id="{932D1C73-3F61-48B3-B541-120DF52F8B32}"/>
                </a:ext>
              </a:extLst>
            </p:cNvPr>
            <p:cNvSpPr/>
            <p:nvPr/>
          </p:nvSpPr>
          <p:spPr>
            <a:xfrm>
              <a:off x="3492595" y="3552273"/>
              <a:ext cx="2538473" cy="2514507"/>
            </a:xfrm>
            <a:prstGeom prst="flowChartConnector">
              <a:avLst/>
            </a:prstGeom>
            <a:solidFill>
              <a:srgbClr val="E4DEE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  <a:ea typeface="游ゴシック Medium" panose="020B0500000000000000" pitchFamily="50" charset="-128"/>
                </a:rPr>
                <a:t>公開期間中、</a:t>
              </a:r>
              <a:endParaRPr kumimoji="1" lang="en-US" altLang="ja-JP" sz="1200" b="1" dirty="0">
                <a:solidFill>
                  <a:schemeClr val="tx1"/>
                </a:solidFill>
                <a:ea typeface="游ゴシック Medium" panose="020B0500000000000000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  <a:ea typeface="游ゴシック Medium" panose="020B0500000000000000" pitchFamily="50" charset="-128"/>
                </a:rPr>
                <a:t>下の</a:t>
              </a:r>
              <a:r>
                <a:rPr kumimoji="1" lang="en-US" altLang="ja-JP" sz="1200" b="1" dirty="0">
                  <a:solidFill>
                    <a:schemeClr val="tx1"/>
                  </a:solidFill>
                  <a:ea typeface="游ゴシック Medium" panose="020B0500000000000000" pitchFamily="50" charset="-128"/>
                </a:rPr>
                <a:t>QR</a:t>
              </a:r>
              <a:r>
                <a:rPr kumimoji="1" lang="ja-JP" altLang="en-US" sz="1200" b="1" dirty="0">
                  <a:solidFill>
                    <a:schemeClr val="tx1"/>
                  </a:solidFill>
                  <a:ea typeface="游ゴシック Medium" panose="020B0500000000000000" pitchFamily="50" charset="-128"/>
                </a:rPr>
                <a:t>コードから</a:t>
              </a:r>
              <a:endParaRPr kumimoji="1" lang="en-US" altLang="ja-JP" sz="1200" b="1" dirty="0">
                <a:solidFill>
                  <a:schemeClr val="tx1"/>
                </a:solidFill>
                <a:ea typeface="游ゴシック Medium" panose="020B0500000000000000" pitchFamily="50" charset="-128"/>
              </a:endParaRPr>
            </a:p>
            <a:p>
              <a:pPr algn="ctr"/>
              <a:r>
                <a:rPr kumimoji="1" lang="ja-JP" altLang="en-US" sz="1200" b="1" dirty="0" smtClean="0">
                  <a:solidFill>
                    <a:schemeClr val="tx1"/>
                  </a:solidFill>
                  <a:ea typeface="游ゴシック Medium" panose="020B0500000000000000" pitchFamily="50" charset="-128"/>
                </a:rPr>
                <a:t>特設ページに</a:t>
              </a:r>
              <a:endParaRPr kumimoji="1" lang="en-US" altLang="ja-JP" sz="1200" b="1" dirty="0">
                <a:solidFill>
                  <a:schemeClr val="tx1"/>
                </a:solidFill>
                <a:ea typeface="游ゴシック Medium" panose="020B0500000000000000" pitchFamily="50" charset="-128"/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/>
                  </a:solidFill>
                  <a:ea typeface="游ゴシック Medium" panose="020B0500000000000000" pitchFamily="50" charset="-128"/>
                </a:rPr>
                <a:t>アクセスできます</a:t>
              </a:r>
            </a:p>
          </p:txBody>
        </p:sp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328ED945-5107-4DFE-B71D-6EB5C9CB2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5745" y="4790982"/>
              <a:ext cx="1132173" cy="993539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0C7501F-DFFA-4C02-B455-E53A50B341B4}"/>
              </a:ext>
            </a:extLst>
          </p:cNvPr>
          <p:cNvGrpSpPr/>
          <p:nvPr/>
        </p:nvGrpSpPr>
        <p:grpSpPr>
          <a:xfrm>
            <a:off x="468263" y="9775260"/>
            <a:ext cx="4680520" cy="612000"/>
            <a:chOff x="468263" y="9847268"/>
            <a:chExt cx="4680520" cy="612000"/>
          </a:xfrm>
        </p:grpSpPr>
        <p:sp>
          <p:nvSpPr>
            <p:cNvPr id="150" name="正方形/長方形 149">
              <a:extLst>
                <a:ext uri="{FF2B5EF4-FFF2-40B4-BE49-F238E27FC236}">
                  <a16:creationId xmlns:a16="http://schemas.microsoft.com/office/drawing/2014/main" id="{DDEC437E-4A0F-4B6B-B011-6C4CB30202E7}"/>
                </a:ext>
              </a:extLst>
            </p:cNvPr>
            <p:cNvSpPr/>
            <p:nvPr/>
          </p:nvSpPr>
          <p:spPr>
            <a:xfrm>
              <a:off x="468263" y="9847268"/>
              <a:ext cx="828000" cy="612000"/>
            </a:xfrm>
            <a:prstGeom prst="rect">
              <a:avLst/>
            </a:prstGeom>
            <a:solidFill>
              <a:srgbClr val="1D3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ea typeface="游ゴシック" panose="020B0400000000000000" pitchFamily="50" charset="-128"/>
                </a:rPr>
                <a:t>お</a:t>
              </a:r>
              <a:r>
                <a:rPr kumimoji="1" lang="ja-JP" altLang="en-US" sz="1200" b="1" dirty="0">
                  <a:ea typeface="游ゴシック" panose="020B0400000000000000" pitchFamily="50" charset="-128"/>
                </a:rPr>
                <a:t>問い</a:t>
              </a:r>
              <a:endParaRPr kumimoji="1" lang="en-US" altLang="ja-JP" sz="1200" b="1" dirty="0">
                <a:ea typeface="游ゴシック" panose="020B0400000000000000" pitchFamily="50" charset="-128"/>
              </a:endParaRPr>
            </a:p>
            <a:p>
              <a:pPr algn="ctr"/>
              <a:r>
                <a:rPr kumimoji="1" lang="ja-JP" altLang="en-US" sz="1200" b="1" dirty="0">
                  <a:ea typeface="游ゴシック" panose="020B0400000000000000" pitchFamily="50" charset="-128"/>
                </a:rPr>
                <a:t>合わせ</a:t>
              </a:r>
            </a:p>
          </p:txBody>
        </p:sp>
        <p:sp>
          <p:nvSpPr>
            <p:cNvPr id="154" name="正方形/長方形 153">
              <a:extLst>
                <a:ext uri="{FF2B5EF4-FFF2-40B4-BE49-F238E27FC236}">
                  <a16:creationId xmlns:a16="http://schemas.microsoft.com/office/drawing/2014/main" id="{DEFFD335-F236-42C2-BA4F-71B643B19C47}"/>
                </a:ext>
              </a:extLst>
            </p:cNvPr>
            <p:cNvSpPr/>
            <p:nvPr/>
          </p:nvSpPr>
          <p:spPr>
            <a:xfrm>
              <a:off x="1358935" y="9871834"/>
              <a:ext cx="3789848" cy="576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ja-JP" altLang="en-US" sz="1200" b="1" dirty="0" smtClean="0">
                  <a:ea typeface="游ゴシック" panose="020B0400000000000000" pitchFamily="50" charset="-128"/>
                </a:rPr>
                <a:t>高知大学 教職大学院係</a:t>
              </a:r>
              <a:endParaRPr lang="en-US" altLang="ja-JP" sz="1200" b="1" dirty="0">
                <a:ea typeface="游ゴシック" panose="020B0400000000000000" pitchFamily="50" charset="-128"/>
              </a:endParaRPr>
            </a:p>
            <a:p>
              <a:r>
                <a:rPr kumimoji="1" lang="ja-JP" altLang="en-US" sz="1200" b="1" dirty="0">
                  <a:ea typeface="游ゴシック" panose="020B0400000000000000" pitchFamily="50" charset="-128"/>
                </a:rPr>
                <a:t>メール</a:t>
              </a:r>
              <a:r>
                <a:rPr kumimoji="1" lang="ja-JP" altLang="en-US" sz="1200" dirty="0">
                  <a:ea typeface="游ゴシック" panose="020B0400000000000000" pitchFamily="50" charset="-128"/>
                </a:rPr>
                <a:t>　</a:t>
              </a:r>
              <a:r>
                <a:rPr kumimoji="1" lang="en-US" altLang="ja-JP" sz="1200" dirty="0">
                  <a:ea typeface="游ゴシック" panose="020B0400000000000000" pitchFamily="50" charset="-128"/>
                </a:rPr>
                <a:t>ks33@kochi-u.ac.jp</a:t>
              </a:r>
              <a:r>
                <a:rPr kumimoji="1" lang="ja-JP" altLang="en-US" sz="1200" dirty="0">
                  <a:ea typeface="游ゴシック" panose="020B0400000000000000" pitchFamily="50" charset="-128"/>
                </a:rPr>
                <a:t>　　</a:t>
              </a:r>
              <a:r>
                <a:rPr lang="ja-JP" altLang="en-US" sz="1200" b="1" dirty="0">
                  <a:ea typeface="游ゴシック" panose="020B0400000000000000" pitchFamily="50" charset="-128"/>
                </a:rPr>
                <a:t>電話</a:t>
              </a:r>
              <a:r>
                <a:rPr lang="ja-JP" altLang="en-US" sz="1200" dirty="0">
                  <a:ea typeface="游ゴシック" panose="020B0400000000000000" pitchFamily="50" charset="-128"/>
                </a:rPr>
                <a:t>　</a:t>
              </a:r>
              <a:r>
                <a:rPr lang="en-US" altLang="ja-JP" sz="1200" dirty="0" smtClean="0">
                  <a:ea typeface="游ゴシック" panose="020B0400000000000000" pitchFamily="50" charset="-128"/>
                </a:rPr>
                <a:t>088-844-8457</a:t>
              </a:r>
              <a:endParaRPr lang="en-US" altLang="ja-JP" sz="1200" dirty="0">
                <a:ea typeface="游ゴシック" panose="020B0400000000000000" pitchFamily="50" charset="-128"/>
              </a:endParaRPr>
            </a:p>
            <a:p>
              <a:r>
                <a:rPr kumimoji="1" lang="ja-JP" altLang="en-US" sz="1200" dirty="0">
                  <a:ea typeface="游ゴシック" panose="020B0400000000000000" pitchFamily="50" charset="-128"/>
                </a:rPr>
                <a:t>〒</a:t>
              </a:r>
              <a:r>
                <a:rPr lang="en-US" altLang="ja-JP" sz="1200" dirty="0">
                  <a:ea typeface="游ゴシック" panose="020B0400000000000000" pitchFamily="50" charset="-128"/>
                </a:rPr>
                <a:t>780-8520</a:t>
              </a:r>
              <a:r>
                <a:rPr lang="ja-JP" altLang="en-US" sz="1200" dirty="0">
                  <a:ea typeface="游ゴシック" panose="020B0400000000000000" pitchFamily="50" charset="-128"/>
                </a:rPr>
                <a:t>　</a:t>
              </a:r>
              <a:r>
                <a:rPr lang="ja-JP" altLang="en-US" sz="1100" b="1" dirty="0">
                  <a:ea typeface="游ゴシック" panose="020B0400000000000000" pitchFamily="50" charset="-128"/>
                </a:rPr>
                <a:t>高知市曙町</a:t>
              </a:r>
              <a:r>
                <a:rPr lang="en-US" altLang="ja-JP" sz="1100" b="1" dirty="0">
                  <a:ea typeface="游ゴシック" panose="020B0400000000000000" pitchFamily="50" charset="-128"/>
                </a:rPr>
                <a:t>2-5-1</a:t>
              </a:r>
              <a:endParaRPr kumimoji="1" lang="ja-JP" altLang="en-US" sz="1100" b="1" dirty="0">
                <a:ea typeface="游ゴシック" panose="020B0400000000000000" pitchFamily="50" charset="-128"/>
              </a:endParaRPr>
            </a:p>
          </p:txBody>
        </p:sp>
      </p:grpSp>
      <p:pic>
        <p:nvPicPr>
          <p:cNvPr id="171" name="図 170" descr="画面の領域">
            <a:extLst>
              <a:ext uri="{FF2B5EF4-FFF2-40B4-BE49-F238E27FC236}">
                <a16:creationId xmlns:a16="http://schemas.microsoft.com/office/drawing/2014/main" id="{228CBC6F-D1C9-452C-BC9E-85767BB57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50" y="550964"/>
            <a:ext cx="1041161" cy="838053"/>
          </a:xfrm>
          <a:prstGeom prst="rect">
            <a:avLst/>
          </a:prstGeom>
        </p:spPr>
      </p:pic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4104544F-457C-47E2-AF5A-44474DED1DBD}"/>
              </a:ext>
            </a:extLst>
          </p:cNvPr>
          <p:cNvGrpSpPr/>
          <p:nvPr/>
        </p:nvGrpSpPr>
        <p:grpSpPr>
          <a:xfrm>
            <a:off x="468263" y="5418708"/>
            <a:ext cx="5537186" cy="826736"/>
            <a:chOff x="468263" y="9943842"/>
            <a:chExt cx="5537186" cy="826736"/>
          </a:xfrm>
        </p:grpSpPr>
        <p:sp>
          <p:nvSpPr>
            <p:cNvPr id="197" name="正方形/長方形 196">
              <a:extLst>
                <a:ext uri="{FF2B5EF4-FFF2-40B4-BE49-F238E27FC236}">
                  <a16:creationId xmlns:a16="http://schemas.microsoft.com/office/drawing/2014/main" id="{D21665E8-778B-4184-8C72-94DB101AEAEA}"/>
                </a:ext>
              </a:extLst>
            </p:cNvPr>
            <p:cNvSpPr/>
            <p:nvPr/>
          </p:nvSpPr>
          <p:spPr>
            <a:xfrm>
              <a:off x="468263" y="9943842"/>
              <a:ext cx="828000" cy="756000"/>
            </a:xfrm>
            <a:prstGeom prst="rect">
              <a:avLst/>
            </a:prstGeom>
            <a:solidFill>
              <a:srgbClr val="1D3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ea typeface="游ゴシック" panose="020B0400000000000000" pitchFamily="50" charset="-128"/>
                </a:rPr>
                <a:t>公開期間</a:t>
              </a:r>
              <a:endParaRPr kumimoji="1" lang="ja-JP" altLang="en-US" sz="1200" b="1" dirty="0">
                <a:ea typeface="游ゴシック" panose="020B0400000000000000" pitchFamily="50" charset="-128"/>
              </a:endParaRPr>
            </a:p>
          </p:txBody>
        </p:sp>
        <p:sp>
          <p:nvSpPr>
            <p:cNvPr id="200" name="正方形/長方形 199">
              <a:extLst>
                <a:ext uri="{FF2B5EF4-FFF2-40B4-BE49-F238E27FC236}">
                  <a16:creationId xmlns:a16="http://schemas.microsoft.com/office/drawing/2014/main" id="{A4E21365-03B7-41C3-9D41-05B33AC20FED}"/>
                </a:ext>
              </a:extLst>
            </p:cNvPr>
            <p:cNvSpPr/>
            <p:nvPr/>
          </p:nvSpPr>
          <p:spPr>
            <a:xfrm>
              <a:off x="1358934" y="9951696"/>
              <a:ext cx="4646515" cy="818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ja-JP" sz="1400" b="1" dirty="0">
                  <a:ea typeface="游ゴシック" panose="020B0400000000000000" pitchFamily="50" charset="-128"/>
                </a:rPr>
                <a:t>2020</a:t>
              </a:r>
              <a:r>
                <a:rPr lang="ja-JP" altLang="en-US" sz="1400" b="1" dirty="0">
                  <a:ea typeface="游ゴシック" panose="020B0400000000000000" pitchFamily="50" charset="-128"/>
                </a:rPr>
                <a:t>年</a:t>
              </a:r>
              <a:endParaRPr lang="en-US" altLang="ja-JP" sz="1400" b="1" dirty="0">
                <a:ea typeface="游ゴシック" panose="020B0400000000000000" pitchFamily="50" charset="-128"/>
              </a:endParaRPr>
            </a:p>
            <a:p>
              <a:r>
                <a:rPr lang="en-US" altLang="ja-JP" sz="2800" b="1" dirty="0">
                  <a:ea typeface="游ゴシック" panose="020B0400000000000000" pitchFamily="50" charset="-128"/>
                </a:rPr>
                <a:t>8/19</a:t>
              </a:r>
              <a:r>
                <a:rPr lang="en-US" altLang="ja-JP" sz="2800" b="1" baseline="-25000" dirty="0">
                  <a:ea typeface="游ゴシック" panose="020B0400000000000000" pitchFamily="50" charset="-128"/>
                </a:rPr>
                <a:t>(</a:t>
              </a:r>
              <a:r>
                <a:rPr lang="ja-JP" altLang="en-US" sz="2800" b="1" baseline="-25000" dirty="0">
                  <a:ea typeface="游ゴシック" panose="020B0400000000000000" pitchFamily="50" charset="-128"/>
                </a:rPr>
                <a:t>水</a:t>
              </a:r>
              <a:r>
                <a:rPr lang="en-US" altLang="ja-JP" sz="2800" b="1" baseline="-25000" dirty="0">
                  <a:ea typeface="游ゴシック" panose="020B0400000000000000" pitchFamily="50" charset="-128"/>
                </a:rPr>
                <a:t>)</a:t>
              </a:r>
              <a:r>
                <a:rPr lang="ja-JP" altLang="en-US" sz="2800" b="1" dirty="0">
                  <a:ea typeface="游ゴシック" panose="020B0400000000000000" pitchFamily="50" charset="-128"/>
                </a:rPr>
                <a:t>～</a:t>
              </a:r>
              <a:r>
                <a:rPr lang="en-US" altLang="ja-JP" sz="2800" b="1" dirty="0">
                  <a:ea typeface="游ゴシック" panose="020B0400000000000000" pitchFamily="50" charset="-128"/>
                </a:rPr>
                <a:t>8/25</a:t>
              </a:r>
              <a:r>
                <a:rPr lang="en-US" altLang="ja-JP" sz="2800" b="1" baseline="-25000" dirty="0">
                  <a:ea typeface="游ゴシック" panose="020B0400000000000000" pitchFamily="50" charset="-128"/>
                </a:rPr>
                <a:t>(</a:t>
              </a:r>
              <a:r>
                <a:rPr lang="ja-JP" altLang="en-US" sz="2800" b="1" baseline="-25000" dirty="0">
                  <a:ea typeface="游ゴシック" panose="020B0400000000000000" pitchFamily="50" charset="-128"/>
                </a:rPr>
                <a:t>火</a:t>
              </a:r>
              <a:r>
                <a:rPr lang="en-US" altLang="ja-JP" sz="2800" b="1" baseline="-25000" dirty="0">
                  <a:ea typeface="游ゴシック" panose="020B0400000000000000" pitchFamily="50" charset="-128"/>
                </a:rPr>
                <a:t>)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CF2BAB3-EEA6-44EC-8FC5-70378A34796F}"/>
              </a:ext>
            </a:extLst>
          </p:cNvPr>
          <p:cNvGrpSpPr/>
          <p:nvPr/>
        </p:nvGrpSpPr>
        <p:grpSpPr>
          <a:xfrm>
            <a:off x="468263" y="6310508"/>
            <a:ext cx="6464220" cy="908399"/>
            <a:chOff x="468263" y="7794969"/>
            <a:chExt cx="6464220" cy="908399"/>
          </a:xfrm>
        </p:grpSpPr>
        <p:grpSp>
          <p:nvGrpSpPr>
            <p:cNvPr id="208" name="グループ化 207">
              <a:extLst>
                <a:ext uri="{FF2B5EF4-FFF2-40B4-BE49-F238E27FC236}">
                  <a16:creationId xmlns:a16="http://schemas.microsoft.com/office/drawing/2014/main" id="{7B21E610-0C8E-4F86-A251-FEB495DCAFBA}"/>
                </a:ext>
              </a:extLst>
            </p:cNvPr>
            <p:cNvGrpSpPr/>
            <p:nvPr/>
          </p:nvGrpSpPr>
          <p:grpSpPr>
            <a:xfrm>
              <a:off x="468263" y="7794969"/>
              <a:ext cx="5126000" cy="794948"/>
              <a:chOff x="468263" y="9904894"/>
              <a:chExt cx="5126000" cy="794948"/>
            </a:xfrm>
          </p:grpSpPr>
          <p:sp>
            <p:nvSpPr>
              <p:cNvPr id="210" name="正方形/長方形 209">
                <a:extLst>
                  <a:ext uri="{FF2B5EF4-FFF2-40B4-BE49-F238E27FC236}">
                    <a16:creationId xmlns:a16="http://schemas.microsoft.com/office/drawing/2014/main" id="{D00B0CB8-6AC4-4592-ABB4-4AF181C0C3AC}"/>
                  </a:ext>
                </a:extLst>
              </p:cNvPr>
              <p:cNvSpPr/>
              <p:nvPr/>
            </p:nvSpPr>
            <p:spPr>
              <a:xfrm>
                <a:off x="468263" y="9943842"/>
                <a:ext cx="828000" cy="756000"/>
              </a:xfrm>
              <a:prstGeom prst="rect">
                <a:avLst/>
              </a:prstGeom>
              <a:solidFill>
                <a:srgbClr val="1D3C4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200" b="1" dirty="0">
                    <a:ea typeface="游ゴシック" panose="020B0400000000000000" pitchFamily="50" charset="-128"/>
                  </a:rPr>
                  <a:t>研究発表</a:t>
                </a:r>
                <a:endParaRPr lang="en-US" altLang="ja-JP" sz="1200" b="1" dirty="0">
                  <a:ea typeface="游ゴシック" panose="020B0400000000000000" pitchFamily="50" charset="-128"/>
                </a:endParaRPr>
              </a:p>
              <a:p>
                <a:pPr algn="ctr"/>
                <a:r>
                  <a:rPr lang="ja-JP" altLang="en-US" sz="1200" b="1" dirty="0">
                    <a:ea typeface="游ゴシック" panose="020B0400000000000000" pitchFamily="50" charset="-128"/>
                  </a:rPr>
                  <a:t>資料閲覧</a:t>
                </a:r>
                <a:endParaRPr lang="en-US" altLang="ja-JP" sz="1200" b="1" dirty="0">
                  <a:ea typeface="游ゴシック" panose="020B0400000000000000" pitchFamily="50" charset="-128"/>
                </a:endParaRPr>
              </a:p>
              <a:p>
                <a:pPr algn="ctr"/>
                <a:r>
                  <a:rPr lang="ja-JP" altLang="en-US" sz="1200" b="1" dirty="0">
                    <a:ea typeface="游ゴシック" panose="020B0400000000000000" pitchFamily="50" charset="-128"/>
                  </a:rPr>
                  <a:t>方法</a:t>
                </a:r>
                <a:endParaRPr kumimoji="1" lang="ja-JP" altLang="en-US" sz="1200" b="1" dirty="0"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12" name="正方形/長方形 211">
                <a:extLst>
                  <a:ext uri="{FF2B5EF4-FFF2-40B4-BE49-F238E27FC236}">
                    <a16:creationId xmlns:a16="http://schemas.microsoft.com/office/drawing/2014/main" id="{AE0B031E-E130-49FB-B503-962980C09A83}"/>
                  </a:ext>
                </a:extLst>
              </p:cNvPr>
              <p:cNvSpPr/>
              <p:nvPr/>
            </p:nvSpPr>
            <p:spPr>
              <a:xfrm>
                <a:off x="1358935" y="9904894"/>
                <a:ext cx="4235328" cy="755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ja-JP" altLang="en-US" sz="1200" b="1" dirty="0">
                    <a:ea typeface="游ゴシック" panose="020B0400000000000000" pitchFamily="50" charset="-128"/>
                  </a:rPr>
                  <a:t>ご案内した先生方・教育機関の方は、公開期間中に</a:t>
                </a:r>
              </a:p>
              <a:p>
                <a:r>
                  <a:rPr lang="ja-JP" altLang="en-US" sz="1200" b="1" dirty="0">
                    <a:ea typeface="游ゴシック" panose="020B0400000000000000" pitchFamily="50" charset="-128"/>
                  </a:rPr>
                  <a:t>下記の</a:t>
                </a:r>
                <a:r>
                  <a:rPr lang="en-US" altLang="ja-JP" sz="1200" b="1" dirty="0">
                    <a:ea typeface="游ゴシック" panose="020B0400000000000000" pitchFamily="50" charset="-128"/>
                  </a:rPr>
                  <a:t>URL</a:t>
                </a:r>
                <a:r>
                  <a:rPr lang="ja-JP" altLang="en-US" sz="1200" b="1" dirty="0">
                    <a:ea typeface="游ゴシック" panose="020B0400000000000000" pitchFamily="50" charset="-128"/>
                  </a:rPr>
                  <a:t>もしくは</a:t>
                </a:r>
                <a:r>
                  <a:rPr lang="en-US" altLang="ja-JP" sz="1200" b="1" dirty="0">
                    <a:ea typeface="游ゴシック" panose="020B0400000000000000" pitchFamily="50" charset="-128"/>
                  </a:rPr>
                  <a:t>QR</a:t>
                </a:r>
                <a:r>
                  <a:rPr lang="ja-JP" altLang="en-US" sz="1200" b="1" dirty="0">
                    <a:ea typeface="游ゴシック" panose="020B0400000000000000" pitchFamily="50" charset="-128"/>
                  </a:rPr>
                  <a:t>コードから</a:t>
                </a:r>
                <a:r>
                  <a:rPr lang="en-US" altLang="ja-JP" sz="1200" b="1" dirty="0">
                    <a:ea typeface="游ゴシック" panose="020B0400000000000000" pitchFamily="50" charset="-128"/>
                  </a:rPr>
                  <a:t>Web</a:t>
                </a:r>
                <a:r>
                  <a:rPr lang="ja-JP" altLang="en-US" sz="1200" b="1" dirty="0">
                    <a:ea typeface="游ゴシック" panose="020B0400000000000000" pitchFamily="50" charset="-128"/>
                  </a:rPr>
                  <a:t>ページにアクセス</a:t>
                </a:r>
                <a:endParaRPr lang="en-US" altLang="ja-JP" sz="1200" b="1" dirty="0">
                  <a:ea typeface="游ゴシック" panose="020B0400000000000000" pitchFamily="50" charset="-128"/>
                </a:endParaRPr>
              </a:p>
              <a:p>
                <a:r>
                  <a:rPr lang="ja-JP" altLang="en-US" sz="1200" b="1" dirty="0">
                    <a:ea typeface="游ゴシック" panose="020B0400000000000000" pitchFamily="50" charset="-128"/>
                  </a:rPr>
                  <a:t>していただき、パスワードを入力してお進みください。</a:t>
                </a:r>
                <a:endParaRPr lang="en-US" altLang="ja-JP" sz="1200" b="1" dirty="0"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213" name="正方形/長方形 212">
              <a:extLst>
                <a:ext uri="{FF2B5EF4-FFF2-40B4-BE49-F238E27FC236}">
                  <a16:creationId xmlns:a16="http://schemas.microsoft.com/office/drawing/2014/main" id="{25B7EC56-914E-4C8B-99D3-8DED8B387B61}"/>
                </a:ext>
              </a:extLst>
            </p:cNvPr>
            <p:cNvSpPr/>
            <p:nvPr/>
          </p:nvSpPr>
          <p:spPr>
            <a:xfrm>
              <a:off x="1369964" y="8390258"/>
              <a:ext cx="5562519" cy="313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ja-JP" sz="1400" b="1" dirty="0">
                  <a:ea typeface="游ゴシック" panose="020B0400000000000000" pitchFamily="50" charset="-128"/>
                </a:rPr>
                <a:t>http://akebono.ei.kochi-u.ac.jp/kyosyokuin/contents/sawachizemi.html</a:t>
              </a:r>
            </a:p>
            <a:p>
              <a:endParaRPr lang="en-US" altLang="ja-JP" sz="1400" b="1" dirty="0"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3AA40492-B962-4648-9571-1BC4F0FDA7CA}"/>
              </a:ext>
            </a:extLst>
          </p:cNvPr>
          <p:cNvGrpSpPr/>
          <p:nvPr/>
        </p:nvGrpSpPr>
        <p:grpSpPr>
          <a:xfrm>
            <a:off x="468263" y="7300619"/>
            <a:ext cx="6453191" cy="756000"/>
            <a:chOff x="468263" y="9943842"/>
            <a:chExt cx="6453191" cy="756000"/>
          </a:xfrm>
        </p:grpSpPr>
        <p:sp>
          <p:nvSpPr>
            <p:cNvPr id="215" name="正方形/長方形 214">
              <a:extLst>
                <a:ext uri="{FF2B5EF4-FFF2-40B4-BE49-F238E27FC236}">
                  <a16:creationId xmlns:a16="http://schemas.microsoft.com/office/drawing/2014/main" id="{1A5BE819-5EF1-4C67-B642-C8AFA37B65ED}"/>
                </a:ext>
              </a:extLst>
            </p:cNvPr>
            <p:cNvSpPr/>
            <p:nvPr/>
          </p:nvSpPr>
          <p:spPr>
            <a:xfrm>
              <a:off x="468263" y="9943842"/>
              <a:ext cx="828000" cy="756000"/>
            </a:xfrm>
            <a:prstGeom prst="rect">
              <a:avLst/>
            </a:prstGeom>
            <a:solidFill>
              <a:srgbClr val="1D3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ea typeface="游ゴシック" panose="020B0400000000000000" pitchFamily="50" charset="-128"/>
                </a:rPr>
                <a:t>ご質問・ご意見</a:t>
              </a:r>
              <a:endParaRPr lang="en-US" altLang="ja-JP" sz="1200" b="1" dirty="0"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ea typeface="游ゴシック" panose="020B0400000000000000" pitchFamily="50" charset="-128"/>
                </a:rPr>
                <a:t>受付方法</a:t>
              </a:r>
              <a:endParaRPr kumimoji="1" lang="ja-JP" altLang="en-US" sz="1200" b="1" dirty="0">
                <a:ea typeface="游ゴシック" panose="020B0400000000000000" pitchFamily="50" charset="-128"/>
              </a:endParaRPr>
            </a:p>
          </p:txBody>
        </p:sp>
        <p:sp>
          <p:nvSpPr>
            <p:cNvPr id="216" name="正方形/長方形 215">
              <a:extLst>
                <a:ext uri="{FF2B5EF4-FFF2-40B4-BE49-F238E27FC236}">
                  <a16:creationId xmlns:a16="http://schemas.microsoft.com/office/drawing/2014/main" id="{639475D8-301F-4F5A-847E-013464F4B9EE}"/>
                </a:ext>
              </a:extLst>
            </p:cNvPr>
            <p:cNvSpPr/>
            <p:nvPr/>
          </p:nvSpPr>
          <p:spPr>
            <a:xfrm>
              <a:off x="1358935" y="10006144"/>
              <a:ext cx="5562519" cy="576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ja-JP" altLang="en-US" sz="1200" b="1" dirty="0">
                  <a:ea typeface="游ゴシック" panose="020B0400000000000000" pitchFamily="50" charset="-128"/>
                </a:rPr>
                <a:t>研究発表に関するご質問・ご意見を、</a:t>
              </a:r>
              <a:r>
                <a:rPr lang="ja-JP" altLang="en-US" sz="1200" b="1" u="sng" dirty="0">
                  <a:ea typeface="游ゴシック" panose="020B0400000000000000" pitchFamily="50" charset="-128"/>
                </a:rPr>
                <a:t>公開期間内に</a:t>
              </a:r>
              <a:r>
                <a:rPr lang="ja-JP" altLang="en-US" sz="1200" b="1" dirty="0">
                  <a:ea typeface="游ゴシック" panose="020B0400000000000000" pitchFamily="50" charset="-128"/>
                </a:rPr>
                <a:t>下記のメールアドレス宛にお送りいただきますようお願いいたします。</a:t>
              </a:r>
              <a:endParaRPr lang="en-US" altLang="ja-JP" sz="1200" b="1" dirty="0">
                <a:ea typeface="游ゴシック" panose="020B0400000000000000" pitchFamily="50" charset="-128"/>
              </a:endParaRPr>
            </a:p>
            <a:p>
              <a:r>
                <a:rPr lang="en-US" altLang="ja-JP" b="1" dirty="0">
                  <a:ea typeface="游ゴシック" panose="020B0400000000000000" pitchFamily="50" charset="-128"/>
                </a:rPr>
                <a:t>sawachizemi@kochi-u.ac.jp</a:t>
              </a:r>
              <a:endParaRPr lang="en-US" altLang="ja-JP" sz="1400" b="1" dirty="0"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17" name="グループ化 216">
            <a:extLst>
              <a:ext uri="{FF2B5EF4-FFF2-40B4-BE49-F238E27FC236}">
                <a16:creationId xmlns:a16="http://schemas.microsoft.com/office/drawing/2014/main" id="{86DAA0A4-729D-4D26-AB96-0D517FCC6859}"/>
              </a:ext>
            </a:extLst>
          </p:cNvPr>
          <p:cNvGrpSpPr/>
          <p:nvPr/>
        </p:nvGrpSpPr>
        <p:grpSpPr>
          <a:xfrm>
            <a:off x="468263" y="8235031"/>
            <a:ext cx="6714936" cy="922317"/>
            <a:chOff x="468263" y="9915765"/>
            <a:chExt cx="6714936" cy="922317"/>
          </a:xfrm>
        </p:grpSpPr>
        <p:sp>
          <p:nvSpPr>
            <p:cNvPr id="218" name="正方形/長方形 217">
              <a:extLst>
                <a:ext uri="{FF2B5EF4-FFF2-40B4-BE49-F238E27FC236}">
                  <a16:creationId xmlns:a16="http://schemas.microsoft.com/office/drawing/2014/main" id="{4042CD57-A92B-4ADA-A1C1-8AB2C848059D}"/>
                </a:ext>
              </a:extLst>
            </p:cNvPr>
            <p:cNvSpPr/>
            <p:nvPr/>
          </p:nvSpPr>
          <p:spPr>
            <a:xfrm>
              <a:off x="468263" y="9943842"/>
              <a:ext cx="828000" cy="756000"/>
            </a:xfrm>
            <a:prstGeom prst="rect">
              <a:avLst/>
            </a:prstGeom>
            <a:solidFill>
              <a:srgbClr val="1D3C4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ea typeface="游ゴシック" panose="020B0400000000000000" pitchFamily="50" charset="-128"/>
                </a:rPr>
                <a:t>ご質問・ご意見</a:t>
              </a:r>
              <a:endParaRPr lang="en-US" altLang="ja-JP" sz="1200" b="1" dirty="0"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ea typeface="游ゴシック" panose="020B0400000000000000" pitchFamily="50" charset="-128"/>
                </a:rPr>
                <a:t>への回答</a:t>
              </a:r>
              <a:endParaRPr kumimoji="1" lang="ja-JP" altLang="en-US" sz="1200" b="1" dirty="0">
                <a:ea typeface="游ゴシック" panose="020B0400000000000000" pitchFamily="50" charset="-128"/>
              </a:endParaRPr>
            </a:p>
          </p:txBody>
        </p:sp>
        <p:sp>
          <p:nvSpPr>
            <p:cNvPr id="219" name="正方形/長方形 218">
              <a:extLst>
                <a:ext uri="{FF2B5EF4-FFF2-40B4-BE49-F238E27FC236}">
                  <a16:creationId xmlns:a16="http://schemas.microsoft.com/office/drawing/2014/main" id="{D3FB1248-9187-4E92-9038-F9B4D399B176}"/>
                </a:ext>
              </a:extLst>
            </p:cNvPr>
            <p:cNvSpPr/>
            <p:nvPr/>
          </p:nvSpPr>
          <p:spPr>
            <a:xfrm>
              <a:off x="1358935" y="9915765"/>
              <a:ext cx="5824264" cy="9223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ja-JP" altLang="en-US" sz="1200" b="1" dirty="0">
                  <a:ea typeface="游ゴシック" panose="020B0400000000000000" pitchFamily="50" charset="-128"/>
                </a:rPr>
                <a:t>いただいたご質問・ご意見に対する研究発表者の回答を、下記の期間</a:t>
              </a:r>
              <a:r>
                <a:rPr lang="ja-JP" altLang="en-US" sz="1200" b="1" dirty="0" smtClean="0">
                  <a:ea typeface="游ゴシック" panose="020B0400000000000000" pitchFamily="50" charset="-128"/>
                </a:rPr>
                <a:t>、</a:t>
              </a:r>
              <a:endParaRPr lang="en-US" altLang="ja-JP" sz="1200" b="1" dirty="0" smtClean="0">
                <a:ea typeface="游ゴシック" panose="020B0400000000000000" pitchFamily="50" charset="-128"/>
              </a:endParaRPr>
            </a:p>
            <a:p>
              <a:r>
                <a:rPr lang="ja-JP" altLang="en-US" sz="1200" b="1" dirty="0" smtClean="0">
                  <a:ea typeface="游ゴシック" panose="020B0400000000000000" pitchFamily="50" charset="-128"/>
                </a:rPr>
                <a:t>「特設ページ」</a:t>
              </a:r>
              <a:r>
                <a:rPr lang="ja-JP" altLang="en-US" sz="1200" b="1" dirty="0">
                  <a:ea typeface="游ゴシック" panose="020B0400000000000000" pitchFamily="50" charset="-128"/>
                </a:rPr>
                <a:t>に掲載する予定です。</a:t>
              </a:r>
              <a:endParaRPr lang="en-US" altLang="ja-JP" sz="1200" b="1" dirty="0">
                <a:ea typeface="游ゴシック" panose="020B0400000000000000" pitchFamily="50" charset="-128"/>
              </a:endParaRPr>
            </a:p>
            <a:p>
              <a:r>
                <a:rPr lang="en-US" altLang="ja-JP" b="1" dirty="0">
                  <a:ea typeface="游ゴシック" panose="020B0400000000000000" pitchFamily="50" charset="-128"/>
                </a:rPr>
                <a:t>9/7</a:t>
              </a:r>
              <a:r>
                <a:rPr lang="en-US" altLang="ja-JP" b="1" baseline="-25000" dirty="0">
                  <a:ea typeface="游ゴシック" panose="020B0400000000000000" pitchFamily="50" charset="-128"/>
                </a:rPr>
                <a:t>(</a:t>
              </a:r>
              <a:r>
                <a:rPr lang="ja-JP" altLang="en-US" b="1" baseline="-25000" dirty="0">
                  <a:ea typeface="游ゴシック" panose="020B0400000000000000" pitchFamily="50" charset="-128"/>
                </a:rPr>
                <a:t>月</a:t>
              </a:r>
              <a:r>
                <a:rPr lang="en-US" altLang="ja-JP" b="1" baseline="-25000" dirty="0">
                  <a:ea typeface="游ゴシック" panose="020B0400000000000000" pitchFamily="50" charset="-128"/>
                </a:rPr>
                <a:t>)</a:t>
              </a:r>
              <a:r>
                <a:rPr lang="ja-JP" altLang="en-US" b="1" dirty="0">
                  <a:ea typeface="游ゴシック" panose="020B0400000000000000" pitchFamily="50" charset="-128"/>
                </a:rPr>
                <a:t>～</a:t>
              </a:r>
              <a:r>
                <a:rPr lang="en-US" altLang="ja-JP" b="1" dirty="0">
                  <a:ea typeface="游ゴシック" panose="020B0400000000000000" pitchFamily="50" charset="-128"/>
                </a:rPr>
                <a:t>9/18</a:t>
              </a:r>
              <a:r>
                <a:rPr lang="en-US" altLang="ja-JP" b="1" baseline="-25000" dirty="0">
                  <a:ea typeface="游ゴシック" panose="020B0400000000000000" pitchFamily="50" charset="-128"/>
                </a:rPr>
                <a:t>(</a:t>
              </a:r>
              <a:r>
                <a:rPr lang="ja-JP" altLang="en-US" b="1" baseline="-25000" dirty="0">
                  <a:ea typeface="游ゴシック" panose="020B0400000000000000" pitchFamily="50" charset="-128"/>
                </a:rPr>
                <a:t>金</a:t>
              </a:r>
              <a:r>
                <a:rPr lang="en-US" altLang="ja-JP" b="1" baseline="-25000" dirty="0">
                  <a:ea typeface="游ゴシック" panose="020B0400000000000000" pitchFamily="50" charset="-128"/>
                </a:rPr>
                <a:t>)</a:t>
              </a: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ja-JP" altLang="en-US" sz="1100" b="1" dirty="0">
                  <a:ea typeface="游ゴシック" panose="020B0400000000000000" pitchFamily="50" charset="-128"/>
                </a:rPr>
                <a:t>受け付けたご質問・ご意見については、匿名で回答とともに公表させていただきます。</a:t>
              </a:r>
              <a:endParaRPr lang="en-US" altLang="ja-JP" sz="1100" b="1" dirty="0">
                <a:ea typeface="游ゴシック" panose="020B0400000000000000" pitchFamily="50" charset="-128"/>
              </a:endParaRPr>
            </a:p>
            <a:p>
              <a:pPr marL="171450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ja-JP" altLang="en-US" sz="1100" b="1" dirty="0">
                  <a:ea typeface="游ゴシック" panose="020B0400000000000000" pitchFamily="50" charset="-128"/>
                </a:rPr>
                <a:t>プライバシーにかかわる事項等、内容によっては回答できない質問もあります。</a:t>
              </a:r>
              <a:endParaRPr lang="en-US" altLang="ja-JP" sz="1100" b="1" dirty="0"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20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6683</TotalTime>
  <Words>322</Words>
  <Application>Microsoft Office PowerPoint</Application>
  <PresentationFormat>ユーザー設定</PresentationFormat>
  <Paragraphs>37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HGS創英角ｺﾞｼｯｸUB</vt:lpstr>
      <vt:lpstr>HG創英角ｺﾞｼｯｸUB</vt:lpstr>
      <vt:lpstr>ＭＳ Ｐゴシック</vt:lpstr>
      <vt:lpstr>メイリオ</vt:lpstr>
      <vt:lpstr>游ゴシック</vt:lpstr>
      <vt:lpstr>游ゴシック Medium</vt:lpstr>
      <vt:lpstr>Arial</vt:lpstr>
      <vt:lpstr>Calibri</vt:lpstr>
      <vt:lpstr>Tahoma</vt:lpstr>
      <vt:lpstr>Times New Roman</vt:lpstr>
      <vt:lpstr>Office ​​テーマ</vt:lpstr>
      <vt:lpstr>第５回 土佐の皿鉢ゼミ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es</dc:creator>
  <cp:lastModifiedBy>中野 俊幸</cp:lastModifiedBy>
  <cp:revision>221</cp:revision>
  <cp:lastPrinted>2020-06-23T10:08:12Z</cp:lastPrinted>
  <dcterms:created xsi:type="dcterms:W3CDTF">2014-07-17T04:58:28Z</dcterms:created>
  <dcterms:modified xsi:type="dcterms:W3CDTF">2020-07-01T02:58:22Z</dcterms:modified>
</cp:coreProperties>
</file>