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561263" cy="106934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74677"/>
    <a:srgbClr val="F1B2D3"/>
    <a:srgbClr val="FABB88"/>
    <a:srgbClr val="71A9D7"/>
    <a:srgbClr val="65A2D3"/>
    <a:srgbClr val="2679B6"/>
    <a:srgbClr val="DD6A3C"/>
    <a:srgbClr val="AD474E"/>
    <a:srgbClr val="2A2324"/>
    <a:srgbClr val="A49A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40" autoAdjust="0"/>
    <p:restoredTop sz="99846" autoAdjust="0"/>
  </p:normalViewPr>
  <p:slideViewPr>
    <p:cSldViewPr showGuides="1">
      <p:cViewPr varScale="1">
        <p:scale>
          <a:sx n="68" d="100"/>
          <a:sy n="68" d="100"/>
        </p:scale>
        <p:origin x="3414" y="84"/>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60" cy="496331"/>
          </a:xfrm>
          <a:prstGeom prst="rect">
            <a:avLst/>
          </a:prstGeom>
        </p:spPr>
        <p:txBody>
          <a:bodyPr vert="horz" lIns="92089" tIns="46045" rIns="92089" bIns="4604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2" y="0"/>
            <a:ext cx="2945660" cy="496331"/>
          </a:xfrm>
          <a:prstGeom prst="rect">
            <a:avLst/>
          </a:prstGeom>
        </p:spPr>
        <p:txBody>
          <a:bodyPr vert="horz" lIns="92089" tIns="46045" rIns="92089" bIns="46045" rtlCol="0"/>
          <a:lstStyle>
            <a:lvl1pPr algn="r">
              <a:defRPr sz="1200"/>
            </a:lvl1pPr>
          </a:lstStyle>
          <a:p>
            <a:fld id="{44F95C6A-4C13-4461-8099-D3BC04A8146F}" type="datetimeFigureOut">
              <a:rPr kumimoji="1" lang="ja-JP" altLang="en-US" smtClean="0"/>
              <a:t>2021/1/8</a:t>
            </a:fld>
            <a:endParaRPr kumimoji="1" lang="ja-JP" altLang="en-US"/>
          </a:p>
        </p:txBody>
      </p:sp>
      <p:sp>
        <p:nvSpPr>
          <p:cNvPr id="4" name="スライド イメージ プレースホルダー 3"/>
          <p:cNvSpPr>
            <a:spLocks noGrp="1" noRot="1" noChangeAspect="1"/>
          </p:cNvSpPr>
          <p:nvPr>
            <p:ph type="sldImg" idx="2"/>
          </p:nvPr>
        </p:nvSpPr>
        <p:spPr>
          <a:xfrm>
            <a:off x="2082800" y="744538"/>
            <a:ext cx="2632075" cy="3722687"/>
          </a:xfrm>
          <a:prstGeom prst="rect">
            <a:avLst/>
          </a:prstGeom>
          <a:noFill/>
          <a:ln w="12700">
            <a:solidFill>
              <a:prstClr val="black"/>
            </a:solidFill>
          </a:ln>
        </p:spPr>
        <p:txBody>
          <a:bodyPr vert="horz" lIns="92089" tIns="46045" rIns="92089" bIns="46045"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8"/>
          </a:xfrm>
          <a:prstGeom prst="rect">
            <a:avLst/>
          </a:prstGeom>
        </p:spPr>
        <p:txBody>
          <a:bodyPr vert="horz" lIns="92089" tIns="46045" rIns="92089" bIns="460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60" cy="496331"/>
          </a:xfrm>
          <a:prstGeom prst="rect">
            <a:avLst/>
          </a:prstGeom>
        </p:spPr>
        <p:txBody>
          <a:bodyPr vert="horz" lIns="92089" tIns="46045" rIns="92089" bIns="460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2" y="9428584"/>
            <a:ext cx="2945660" cy="496331"/>
          </a:xfrm>
          <a:prstGeom prst="rect">
            <a:avLst/>
          </a:prstGeom>
        </p:spPr>
        <p:txBody>
          <a:bodyPr vert="horz" lIns="92089" tIns="46045" rIns="92089" bIns="46045" rtlCol="0" anchor="b"/>
          <a:lstStyle>
            <a:lvl1pPr algn="r">
              <a:defRPr sz="1200"/>
            </a:lvl1pPr>
          </a:lstStyle>
          <a:p>
            <a:fld id="{47F9CB68-5DBD-4867-A681-CE472BFC1BF5}" type="slidenum">
              <a:rPr kumimoji="1" lang="ja-JP" altLang="en-US" smtClean="0"/>
              <a:t>‹#›</a:t>
            </a:fld>
            <a:endParaRPr kumimoji="1" lang="ja-JP" altLang="en-US"/>
          </a:p>
        </p:txBody>
      </p:sp>
    </p:spTree>
    <p:extLst>
      <p:ext uri="{BB962C8B-B14F-4D97-AF65-F5344CB8AC3E}">
        <p14:creationId xmlns:p14="http://schemas.microsoft.com/office/powerpoint/2010/main" val="187513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7F9CB68-5DBD-4867-A681-CE472BFC1BF5}" type="slidenum">
              <a:rPr kumimoji="1" lang="ja-JP" altLang="en-US" smtClean="0"/>
              <a:t>1</a:t>
            </a:fld>
            <a:endParaRPr kumimoji="1" lang="ja-JP" altLang="en-US"/>
          </a:p>
        </p:txBody>
      </p:sp>
    </p:spTree>
    <p:extLst>
      <p:ext uri="{BB962C8B-B14F-4D97-AF65-F5344CB8AC3E}">
        <p14:creationId xmlns:p14="http://schemas.microsoft.com/office/powerpoint/2010/main" val="76260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882867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680801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5"/>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4" y="428235"/>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4191357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1928485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2"/>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2519364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30"/>
            <a:ext cx="3339558" cy="70571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30"/>
            <a:ext cx="3339558" cy="70571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2541774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8"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8"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3493489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2743022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1743973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4" cy="181193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5" y="425758"/>
            <a:ext cx="4226957"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5"/>
            <a:ext cx="2487604" cy="731458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1546070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2"/>
            <a:ext cx="4536758" cy="88369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482060" y="8369074"/>
            <a:ext cx="4536758" cy="1254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F3F851-92B8-48BC-A5B4-D4ECBB48B3D3}"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2671602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4" y="428232"/>
            <a:ext cx="6805137" cy="178223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495130"/>
            <a:ext cx="6805137" cy="7057149"/>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4" y="9911200"/>
            <a:ext cx="1764295" cy="569324"/>
          </a:xfrm>
          <a:prstGeom prst="rect">
            <a:avLst/>
          </a:prstGeom>
        </p:spPr>
        <p:txBody>
          <a:bodyPr vert="horz" lIns="91440" tIns="45720" rIns="91440" bIns="45720" rtlCol="0" anchor="ctr"/>
          <a:lstStyle>
            <a:lvl1pPr algn="l">
              <a:defRPr sz="1200">
                <a:solidFill>
                  <a:schemeClr val="tx1">
                    <a:tint val="75000"/>
                  </a:schemeClr>
                </a:solidFill>
              </a:defRPr>
            </a:lvl1pPr>
          </a:lstStyle>
          <a:p>
            <a:fld id="{B8F3F851-92B8-48BC-A5B4-D4ECBB48B3D3}" type="datetimeFigureOut">
              <a:rPr kumimoji="1" lang="ja-JP" altLang="en-US" smtClean="0"/>
              <a:t>2021/1/8</a:t>
            </a:fld>
            <a:endParaRPr kumimoji="1" lang="ja-JP" altLang="en-US"/>
          </a:p>
        </p:txBody>
      </p:sp>
      <p:sp>
        <p:nvSpPr>
          <p:cNvPr id="5" name="フッター プレースホルダー 4"/>
          <p:cNvSpPr>
            <a:spLocks noGrp="1"/>
          </p:cNvSpPr>
          <p:nvPr>
            <p:ph type="ftr" sz="quarter" idx="3"/>
          </p:nvPr>
        </p:nvSpPr>
        <p:spPr>
          <a:xfrm>
            <a:off x="2583432" y="9911200"/>
            <a:ext cx="2394400" cy="56932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6" y="9911200"/>
            <a:ext cx="1764295" cy="569324"/>
          </a:xfrm>
          <a:prstGeom prst="rect">
            <a:avLst/>
          </a:prstGeom>
        </p:spPr>
        <p:txBody>
          <a:bodyPr vert="horz" lIns="91440" tIns="45720" rIns="91440" bIns="45720" rtlCol="0" anchor="ctr"/>
          <a:lstStyle>
            <a:lvl1pPr algn="r">
              <a:defRPr sz="1200">
                <a:solidFill>
                  <a:schemeClr val="tx1">
                    <a:tint val="75000"/>
                  </a:schemeClr>
                </a:solidFill>
              </a:defRPr>
            </a:lvl1pPr>
          </a:lstStyle>
          <a:p>
            <a:fld id="{86591CE8-FDAB-44EA-B28A-B6813E18838F}" type="slidenum">
              <a:rPr kumimoji="1" lang="ja-JP" altLang="en-US" smtClean="0"/>
              <a:t>‹#›</a:t>
            </a:fld>
            <a:endParaRPr kumimoji="1" lang="ja-JP" altLang="en-US"/>
          </a:p>
        </p:txBody>
      </p:sp>
    </p:spTree>
    <p:extLst>
      <p:ext uri="{BB962C8B-B14F-4D97-AF65-F5344CB8AC3E}">
        <p14:creationId xmlns:p14="http://schemas.microsoft.com/office/powerpoint/2010/main" val="577182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781F4BF-A470-43DD-A66E-3F62EAC98465}"/>
              </a:ext>
            </a:extLst>
          </p:cNvPr>
          <p:cNvSpPr>
            <a:spLocks noGrp="1"/>
          </p:cNvSpPr>
          <p:nvPr>
            <p:ph type="title"/>
          </p:nvPr>
        </p:nvSpPr>
        <p:spPr>
          <a:xfrm>
            <a:off x="378064" y="500240"/>
            <a:ext cx="6805137" cy="958028"/>
          </a:xfrm>
        </p:spPr>
        <p:txBody>
          <a:bodyPr>
            <a:normAutofit/>
          </a:bodyPr>
          <a:lstStyle/>
          <a:p>
            <a:pPr algn="l"/>
            <a:r>
              <a:rPr kumimoji="1" lang="ja-JP" altLang="en-US" sz="4000" b="1" dirty="0">
                <a:ea typeface="HGS創英角ｺﾞｼｯｸUB" panose="020B0900000000000000" pitchFamily="50" charset="-128"/>
              </a:rPr>
              <a:t>第</a:t>
            </a:r>
            <a:r>
              <a:rPr lang="en-US" altLang="ja-JP" sz="4000" b="1" dirty="0">
                <a:ea typeface="HGS創英角ｺﾞｼｯｸUB" panose="020B0900000000000000" pitchFamily="50" charset="-128"/>
              </a:rPr>
              <a:t>6</a:t>
            </a:r>
            <a:r>
              <a:rPr lang="ja-JP" altLang="en-US" sz="4000" b="1" dirty="0">
                <a:ea typeface="HGS創英角ｺﾞｼｯｸUB" panose="020B0900000000000000" pitchFamily="50" charset="-128"/>
              </a:rPr>
              <a:t>回 土佐の皿鉢ゼミ</a:t>
            </a:r>
            <a:endParaRPr kumimoji="1" lang="en-US" sz="4000" b="1" dirty="0">
              <a:ea typeface="HGS創英角ｺﾞｼｯｸUB" panose="020B0900000000000000" pitchFamily="50" charset="-128"/>
            </a:endParaRPr>
          </a:p>
        </p:txBody>
      </p:sp>
      <p:sp>
        <p:nvSpPr>
          <p:cNvPr id="11" name="Content Placeholder 2">
            <a:extLst>
              <a:ext uri="{FF2B5EF4-FFF2-40B4-BE49-F238E27FC236}">
                <a16:creationId xmlns:a16="http://schemas.microsoft.com/office/drawing/2014/main" id="{75A1B22A-B6FC-4FEC-8CDE-F6F9E6B52960}"/>
              </a:ext>
            </a:extLst>
          </p:cNvPr>
          <p:cNvSpPr>
            <a:spLocks noGrp="1"/>
          </p:cNvSpPr>
          <p:nvPr>
            <p:ph sz="half" idx="1"/>
          </p:nvPr>
        </p:nvSpPr>
        <p:spPr>
          <a:xfrm>
            <a:off x="3708623" y="1858410"/>
            <a:ext cx="3474576" cy="2828986"/>
          </a:xfrm>
        </p:spPr>
        <p:txBody>
          <a:bodyPr>
            <a:noAutofit/>
          </a:bodyPr>
          <a:lstStyle/>
          <a:p>
            <a:pPr marL="0" indent="0">
              <a:spcBef>
                <a:spcPts val="1200"/>
              </a:spcBef>
              <a:buNone/>
            </a:pPr>
            <a:r>
              <a:rPr lang="ja-JP" altLang="en-US" sz="1400" dirty="0">
                <a:latin typeface="Times New Roman" panose="02020603050405020304" pitchFamily="18" charset="0"/>
                <a:ea typeface="メイリオ" panose="020B0604030504040204" pitchFamily="50" charset="-128"/>
              </a:rPr>
              <a:t>「</a:t>
            </a:r>
            <a:r>
              <a:rPr lang="ja-JP" altLang="en-US" sz="1400" b="1" dirty="0">
                <a:latin typeface="Times New Roman" panose="02020603050405020304" pitchFamily="18" charset="0"/>
                <a:ea typeface="メイリオ" panose="020B0604030504040204" pitchFamily="50" charset="-128"/>
              </a:rPr>
              <a:t>第</a:t>
            </a:r>
            <a:r>
              <a:rPr lang="en-US" altLang="ja-JP" sz="1400" b="1" dirty="0">
                <a:latin typeface="Times New Roman" panose="02020603050405020304" pitchFamily="18" charset="0"/>
                <a:ea typeface="メイリオ" panose="020B0604030504040204" pitchFamily="50" charset="-128"/>
              </a:rPr>
              <a:t>6</a:t>
            </a:r>
            <a:r>
              <a:rPr lang="ja-JP" altLang="en-US" sz="1400" b="1" dirty="0">
                <a:latin typeface="Times New Roman" panose="02020603050405020304" pitchFamily="18" charset="0"/>
                <a:ea typeface="メイリオ" panose="020B0604030504040204" pitchFamily="50" charset="-128"/>
              </a:rPr>
              <a:t>回 土佐の皿鉢ゼミ</a:t>
            </a:r>
            <a:r>
              <a:rPr lang="ja-JP" altLang="en-US" sz="1400" dirty="0">
                <a:latin typeface="Times New Roman" panose="02020603050405020304" pitchFamily="18" charset="0"/>
                <a:ea typeface="メイリオ" panose="020B0604030504040204" pitchFamily="50" charset="-128"/>
              </a:rPr>
              <a:t>」は、より多くの先生方・教育機関の方々にご覧いただくことができるようオンライン「</a:t>
            </a:r>
            <a:r>
              <a:rPr lang="ja-JP" altLang="en-US" sz="1400" b="1" dirty="0">
                <a:latin typeface="Times New Roman" panose="02020603050405020304" pitchFamily="18" charset="0"/>
                <a:ea typeface="メイリオ" panose="020B0604030504040204" pitchFamily="50" charset="-128"/>
              </a:rPr>
              <a:t>特設ページ</a:t>
            </a:r>
            <a:r>
              <a:rPr lang="ja-JP" altLang="en-US" sz="1400" dirty="0">
                <a:latin typeface="Times New Roman" panose="02020603050405020304" pitchFamily="18" charset="0"/>
                <a:ea typeface="メイリオ" panose="020B0604030504040204" pitchFamily="50" charset="-128"/>
              </a:rPr>
              <a:t>」にて、研究発表資料公開ならびにメールでのご質問・ご意見受付と回答の</a:t>
            </a:r>
            <a:r>
              <a:rPr lang="en-US" altLang="ja-JP" sz="1400" dirty="0">
                <a:latin typeface="Times New Roman" panose="02020603050405020304" pitchFamily="18" charset="0"/>
                <a:ea typeface="メイリオ" panose="020B0604030504040204" pitchFamily="50" charset="-128"/>
              </a:rPr>
              <a:t>Web</a:t>
            </a:r>
            <a:r>
              <a:rPr lang="ja-JP" altLang="en-US" sz="1400" dirty="0">
                <a:latin typeface="Times New Roman" panose="02020603050405020304" pitchFamily="18" charset="0"/>
                <a:ea typeface="メイリオ" panose="020B0604030504040204" pitchFamily="50" charset="-128"/>
              </a:rPr>
              <a:t>公開を行います。</a:t>
            </a:r>
            <a:endParaRPr lang="en-US" altLang="ja-JP" sz="1400" dirty="0">
              <a:latin typeface="Times New Roman" panose="02020603050405020304" pitchFamily="18" charset="0"/>
              <a:ea typeface="メイリオ" panose="020B0604030504040204" pitchFamily="50" charset="-128"/>
            </a:endParaRPr>
          </a:p>
          <a:p>
            <a:pPr marL="0" indent="0" algn="ctr">
              <a:spcBef>
                <a:spcPts val="1200"/>
              </a:spcBef>
              <a:buNone/>
            </a:pPr>
            <a:endParaRPr lang="en-US" altLang="ja-JP" sz="1200" dirty="0">
              <a:latin typeface="Times New Roman" panose="02020603050405020304" pitchFamily="18" charset="0"/>
              <a:ea typeface="メイリオ" panose="020B0604030504040204" pitchFamily="50" charset="-128"/>
            </a:endParaRPr>
          </a:p>
          <a:p>
            <a:pPr marL="0" indent="0" algn="ctr">
              <a:spcBef>
                <a:spcPts val="1200"/>
              </a:spcBef>
              <a:buNone/>
            </a:pPr>
            <a:r>
              <a:rPr lang="en-US" altLang="ja-JP" sz="1200" dirty="0">
                <a:latin typeface="Times New Roman" panose="02020603050405020304" pitchFamily="18" charset="0"/>
                <a:ea typeface="メイリオ" panose="020B0604030504040204" pitchFamily="50" charset="-128"/>
              </a:rPr>
              <a:t>※</a:t>
            </a:r>
            <a:r>
              <a:rPr lang="ja-JP" altLang="en-US" sz="1200" dirty="0">
                <a:latin typeface="Times New Roman" panose="02020603050405020304" pitchFamily="18" charset="0"/>
                <a:ea typeface="メイリオ" panose="020B0604030504040204" pitchFamily="50" charset="-128"/>
              </a:rPr>
              <a:t>新型コロナウイルス感染拡大防止を考慮して、対面での公開は、原則、高知大学教職実践高度化専攻の関係者のみに限定させていただきます。</a:t>
            </a:r>
          </a:p>
        </p:txBody>
      </p:sp>
      <p:cxnSp>
        <p:nvCxnSpPr>
          <p:cNvPr id="6" name="直線コネクタ 5">
            <a:extLst>
              <a:ext uri="{FF2B5EF4-FFF2-40B4-BE49-F238E27FC236}">
                <a16:creationId xmlns:a16="http://schemas.microsoft.com/office/drawing/2014/main" id="{8E75960A-65A3-4427-B761-412DC6018901}"/>
              </a:ext>
            </a:extLst>
          </p:cNvPr>
          <p:cNvCxnSpPr>
            <a:cxnSpLocks/>
            <a:stCxn id="143" idx="3"/>
          </p:cNvCxnSpPr>
          <p:nvPr/>
        </p:nvCxnSpPr>
        <p:spPr>
          <a:xfrm flipV="1">
            <a:off x="5868863" y="500238"/>
            <a:ext cx="1314337" cy="2"/>
          </a:xfrm>
          <a:prstGeom prst="line">
            <a:avLst/>
          </a:prstGeom>
          <a:ln w="57150" cmpd="dbl">
            <a:solidFill>
              <a:srgbClr val="C74677"/>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6ECED2E3-0629-4945-94E7-FC7BDB69A51D}"/>
              </a:ext>
            </a:extLst>
          </p:cNvPr>
          <p:cNvCxnSpPr>
            <a:cxnSpLocks/>
          </p:cNvCxnSpPr>
          <p:nvPr/>
        </p:nvCxnSpPr>
        <p:spPr>
          <a:xfrm>
            <a:off x="378062" y="1458268"/>
            <a:ext cx="6805138" cy="0"/>
          </a:xfrm>
          <a:prstGeom prst="line">
            <a:avLst/>
          </a:prstGeom>
          <a:ln w="57150" cmpd="dbl">
            <a:solidFill>
              <a:srgbClr val="C74677"/>
            </a:solidFill>
          </a:ln>
        </p:spPr>
        <p:style>
          <a:lnRef idx="1">
            <a:schemeClr val="accent1"/>
          </a:lnRef>
          <a:fillRef idx="0">
            <a:schemeClr val="accent1"/>
          </a:fillRef>
          <a:effectRef idx="0">
            <a:schemeClr val="accent1"/>
          </a:effectRef>
          <a:fontRef idx="minor">
            <a:schemeClr val="tx1"/>
          </a:fontRef>
        </p:style>
      </p:cxnSp>
      <p:sp>
        <p:nvSpPr>
          <p:cNvPr id="143" name="テキスト ボックス 142">
            <a:extLst>
              <a:ext uri="{FF2B5EF4-FFF2-40B4-BE49-F238E27FC236}">
                <a16:creationId xmlns:a16="http://schemas.microsoft.com/office/drawing/2014/main" id="{173DCED9-1934-4208-A863-1E0EA7CD74A9}"/>
              </a:ext>
            </a:extLst>
          </p:cNvPr>
          <p:cNvSpPr txBox="1"/>
          <p:nvPr/>
        </p:nvSpPr>
        <p:spPr>
          <a:xfrm>
            <a:off x="378062" y="361740"/>
            <a:ext cx="5490801" cy="276999"/>
          </a:xfrm>
          <a:prstGeom prst="rect">
            <a:avLst/>
          </a:prstGeom>
          <a:noFill/>
        </p:spPr>
        <p:txBody>
          <a:bodyPr wrap="square" rtlCol="0">
            <a:spAutoFit/>
          </a:bodyPr>
          <a:lstStyle/>
          <a:p>
            <a:r>
              <a:rPr lang="ja-JP" altLang="en-US" sz="1200" dirty="0">
                <a:latin typeface="+mj-lt"/>
                <a:ea typeface="HGS創英角ｺﾞｼｯｸUB" panose="020B0900000000000000" pitchFamily="50" charset="-128"/>
                <a:cs typeface="Tahoma" pitchFamily="34" charset="0"/>
              </a:rPr>
              <a:t>高知大学大学院 総合人間自然科学研究科 教職実践高度化専攻</a:t>
            </a:r>
            <a:r>
              <a:rPr lang="en-US" altLang="ja-JP" sz="1200" dirty="0">
                <a:latin typeface="+mj-lt"/>
                <a:ea typeface="HGS創英角ｺﾞｼｯｸUB" panose="020B0900000000000000" pitchFamily="50" charset="-128"/>
                <a:cs typeface="Tahoma" pitchFamily="34" charset="0"/>
              </a:rPr>
              <a:t>【</a:t>
            </a:r>
            <a:r>
              <a:rPr lang="ja-JP" altLang="en-US" sz="1200" dirty="0">
                <a:latin typeface="+mj-lt"/>
                <a:ea typeface="HGS創英角ｺﾞｼｯｸUB" panose="020B0900000000000000" pitchFamily="50" charset="-128"/>
                <a:cs typeface="Tahoma" pitchFamily="34" charset="0"/>
              </a:rPr>
              <a:t>教職大学院</a:t>
            </a:r>
            <a:r>
              <a:rPr lang="en-US" altLang="ja-JP" sz="1200" dirty="0">
                <a:latin typeface="+mj-lt"/>
                <a:ea typeface="HGS創英角ｺﾞｼｯｸUB" panose="020B0900000000000000" pitchFamily="50" charset="-128"/>
                <a:cs typeface="Tahoma" pitchFamily="34" charset="0"/>
              </a:rPr>
              <a:t>】</a:t>
            </a:r>
            <a:endParaRPr lang="en-US" altLang="ja-JP" sz="1400" dirty="0">
              <a:solidFill>
                <a:srgbClr val="5F5F5F"/>
              </a:solidFill>
              <a:latin typeface="+mj-lt"/>
              <a:ea typeface="HGS創英角ｺﾞｼｯｸUB" panose="020B0900000000000000" pitchFamily="50" charset="-128"/>
              <a:cs typeface="Tahoma" pitchFamily="34" charset="0"/>
            </a:endParaRPr>
          </a:p>
        </p:txBody>
      </p:sp>
      <p:sp>
        <p:nvSpPr>
          <p:cNvPr id="145" name="テキスト ボックス 144">
            <a:extLst>
              <a:ext uri="{FF2B5EF4-FFF2-40B4-BE49-F238E27FC236}">
                <a16:creationId xmlns:a16="http://schemas.microsoft.com/office/drawing/2014/main" id="{843F0F3F-2459-40EB-BFDE-3579CC5B6723}"/>
              </a:ext>
            </a:extLst>
          </p:cNvPr>
          <p:cNvSpPr txBox="1"/>
          <p:nvPr/>
        </p:nvSpPr>
        <p:spPr>
          <a:xfrm>
            <a:off x="1836415" y="1458267"/>
            <a:ext cx="5490801" cy="276999"/>
          </a:xfrm>
          <a:prstGeom prst="rect">
            <a:avLst/>
          </a:prstGeom>
          <a:noFill/>
        </p:spPr>
        <p:txBody>
          <a:bodyPr wrap="square" rtlCol="0">
            <a:spAutoFit/>
          </a:bodyPr>
          <a:lstStyle/>
          <a:p>
            <a:pPr algn="r"/>
            <a:r>
              <a:rPr lang="ja-JP" altLang="en-US" sz="1200" dirty="0">
                <a:latin typeface="+mj-lt"/>
                <a:ea typeface="HGS創英角ｺﾞｼｯｸUB" panose="020B0900000000000000" pitchFamily="50" charset="-128"/>
                <a:cs typeface="Tahoma" pitchFamily="34" charset="0"/>
              </a:rPr>
              <a:t>後援：高知県教育委員会・高知県市町村教育委員会連合会</a:t>
            </a:r>
            <a:endParaRPr lang="en-US" altLang="ja-JP" sz="1400" dirty="0">
              <a:solidFill>
                <a:srgbClr val="5F5F5F"/>
              </a:solidFill>
              <a:latin typeface="+mj-lt"/>
              <a:ea typeface="HGS創英角ｺﾞｼｯｸUB" panose="020B0900000000000000" pitchFamily="50" charset="-128"/>
              <a:cs typeface="Tahoma" pitchFamily="34" charset="0"/>
            </a:endParaRPr>
          </a:p>
        </p:txBody>
      </p:sp>
      <p:sp>
        <p:nvSpPr>
          <p:cNvPr id="32" name="正方形/長方形 31">
            <a:extLst>
              <a:ext uri="{FF2B5EF4-FFF2-40B4-BE49-F238E27FC236}">
                <a16:creationId xmlns:a16="http://schemas.microsoft.com/office/drawing/2014/main" id="{64DD42BD-C2DC-4247-B428-D820C7B94B16}"/>
              </a:ext>
            </a:extLst>
          </p:cNvPr>
          <p:cNvSpPr/>
          <p:nvPr/>
        </p:nvSpPr>
        <p:spPr>
          <a:xfrm>
            <a:off x="361895" y="4986659"/>
            <a:ext cx="6821305" cy="5544621"/>
          </a:xfrm>
          <a:prstGeom prst="rect">
            <a:avLst/>
          </a:prstGeom>
          <a:solidFill>
            <a:srgbClr val="71A9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dirty="0">
                <a:solidFill>
                  <a:schemeClr val="bg1"/>
                </a:solidFill>
                <a:ea typeface="HG創英角ｺﾞｼｯｸUB" panose="020B0909000000000000" pitchFamily="49" charset="-128"/>
              </a:rPr>
              <a:t>第</a:t>
            </a:r>
            <a:r>
              <a:rPr kumimoji="1" lang="en-US" altLang="ja-JP" sz="1600" b="1" dirty="0">
                <a:solidFill>
                  <a:schemeClr val="bg1"/>
                </a:solidFill>
                <a:ea typeface="HG創英角ｺﾞｼｯｸUB" panose="020B0909000000000000" pitchFamily="49" charset="-128"/>
              </a:rPr>
              <a:t>6</a:t>
            </a:r>
            <a:r>
              <a:rPr kumimoji="1" lang="ja-JP" altLang="en-US" sz="1600" dirty="0">
                <a:solidFill>
                  <a:schemeClr val="bg1"/>
                </a:solidFill>
                <a:ea typeface="HG創英角ｺﾞｼｯｸUB" panose="020B0909000000000000" pitchFamily="49" charset="-128"/>
              </a:rPr>
              <a:t>回土佐の皿鉢ゼミ 特設ページ</a:t>
            </a:r>
            <a:endParaRPr kumimoji="1" lang="en-US" altLang="ja-JP" sz="1600" dirty="0">
              <a:solidFill>
                <a:schemeClr val="bg1"/>
              </a:solidFill>
              <a:ea typeface="HG創英角ｺﾞｼｯｸUB" panose="020B0909000000000000" pitchFamily="49" charset="-128"/>
            </a:endParaRPr>
          </a:p>
        </p:txBody>
      </p:sp>
      <p:grpSp>
        <p:nvGrpSpPr>
          <p:cNvPr id="34" name="グループ化 33">
            <a:extLst>
              <a:ext uri="{FF2B5EF4-FFF2-40B4-BE49-F238E27FC236}">
                <a16:creationId xmlns:a16="http://schemas.microsoft.com/office/drawing/2014/main" id="{5F7CF86E-0F38-4EA1-BD6D-DC10DC1CDB78}"/>
              </a:ext>
            </a:extLst>
          </p:cNvPr>
          <p:cNvGrpSpPr/>
          <p:nvPr/>
        </p:nvGrpSpPr>
        <p:grpSpPr>
          <a:xfrm>
            <a:off x="4843050" y="4289281"/>
            <a:ext cx="2538473" cy="2514507"/>
            <a:chOff x="3492595" y="3552273"/>
            <a:chExt cx="2538473" cy="2514507"/>
          </a:xfrm>
        </p:grpSpPr>
        <p:sp>
          <p:nvSpPr>
            <p:cNvPr id="33" name="フローチャート: 結合子 32">
              <a:extLst>
                <a:ext uri="{FF2B5EF4-FFF2-40B4-BE49-F238E27FC236}">
                  <a16:creationId xmlns:a16="http://schemas.microsoft.com/office/drawing/2014/main" id="{932D1C73-3F61-48B3-B541-120DF52F8B32}"/>
                </a:ext>
              </a:extLst>
            </p:cNvPr>
            <p:cNvSpPr/>
            <p:nvPr/>
          </p:nvSpPr>
          <p:spPr>
            <a:xfrm>
              <a:off x="3492595" y="3552273"/>
              <a:ext cx="2538473" cy="2514507"/>
            </a:xfrm>
            <a:prstGeom prst="flowChartConnector">
              <a:avLst/>
            </a:prstGeom>
            <a:solidFill>
              <a:srgbClr val="F1B2D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a:solidFill>
                    <a:schemeClr val="tx1"/>
                  </a:solidFill>
                  <a:ea typeface="游ゴシック Medium" panose="020B0500000000000000" pitchFamily="50" charset="-128"/>
                </a:rPr>
                <a:t>公開期間中、</a:t>
              </a:r>
              <a:endParaRPr kumimoji="1" lang="en-US" altLang="ja-JP" sz="1200" b="1" dirty="0">
                <a:solidFill>
                  <a:schemeClr val="tx1"/>
                </a:solidFill>
                <a:ea typeface="游ゴシック Medium" panose="020B0500000000000000" pitchFamily="50" charset="-128"/>
              </a:endParaRPr>
            </a:p>
            <a:p>
              <a:pPr algn="ctr"/>
              <a:r>
                <a:rPr kumimoji="1" lang="ja-JP" altLang="en-US" sz="1200" b="1" dirty="0">
                  <a:solidFill>
                    <a:schemeClr val="tx1"/>
                  </a:solidFill>
                  <a:ea typeface="游ゴシック Medium" panose="020B0500000000000000" pitchFamily="50" charset="-128"/>
                </a:rPr>
                <a:t>下の</a:t>
              </a:r>
              <a:r>
                <a:rPr kumimoji="1" lang="en-US" altLang="ja-JP" sz="1200" b="1" dirty="0">
                  <a:solidFill>
                    <a:schemeClr val="tx1"/>
                  </a:solidFill>
                  <a:ea typeface="游ゴシック Medium" panose="020B0500000000000000" pitchFamily="50" charset="-128"/>
                </a:rPr>
                <a:t>QR</a:t>
              </a:r>
              <a:r>
                <a:rPr kumimoji="1" lang="ja-JP" altLang="en-US" sz="1200" b="1" dirty="0">
                  <a:solidFill>
                    <a:schemeClr val="tx1"/>
                  </a:solidFill>
                  <a:ea typeface="游ゴシック Medium" panose="020B0500000000000000" pitchFamily="50" charset="-128"/>
                </a:rPr>
                <a:t>コードから</a:t>
              </a:r>
              <a:endParaRPr kumimoji="1" lang="en-US" altLang="ja-JP" sz="1200" b="1" dirty="0">
                <a:solidFill>
                  <a:schemeClr val="tx1"/>
                </a:solidFill>
                <a:ea typeface="游ゴシック Medium" panose="020B0500000000000000" pitchFamily="50" charset="-128"/>
              </a:endParaRPr>
            </a:p>
            <a:p>
              <a:pPr algn="ctr"/>
              <a:r>
                <a:rPr kumimoji="1" lang="ja-JP" altLang="en-US" sz="1200" b="1" dirty="0">
                  <a:solidFill>
                    <a:schemeClr val="tx1"/>
                  </a:solidFill>
                  <a:ea typeface="游ゴシック Medium" panose="020B0500000000000000" pitchFamily="50" charset="-128"/>
                </a:rPr>
                <a:t>特設ページに</a:t>
              </a:r>
              <a:endParaRPr kumimoji="1" lang="en-US" altLang="ja-JP" sz="1200" b="1" dirty="0">
                <a:solidFill>
                  <a:schemeClr val="tx1"/>
                </a:solidFill>
                <a:ea typeface="游ゴシック Medium" panose="020B0500000000000000" pitchFamily="50" charset="-128"/>
              </a:endParaRPr>
            </a:p>
            <a:p>
              <a:pPr algn="ctr"/>
              <a:r>
                <a:rPr kumimoji="1" lang="ja-JP" altLang="en-US" sz="1200" b="1" dirty="0">
                  <a:solidFill>
                    <a:schemeClr val="tx1"/>
                  </a:solidFill>
                  <a:ea typeface="游ゴシック Medium" panose="020B0500000000000000" pitchFamily="50" charset="-128"/>
                </a:rPr>
                <a:t>アクセスできます</a:t>
              </a:r>
            </a:p>
          </p:txBody>
        </p:sp>
        <p:pic>
          <p:nvPicPr>
            <p:cNvPr id="149" name="図 148">
              <a:extLst>
                <a:ext uri="{FF2B5EF4-FFF2-40B4-BE49-F238E27FC236}">
                  <a16:creationId xmlns:a16="http://schemas.microsoft.com/office/drawing/2014/main" id="{328ED945-5107-4DFE-B71D-6EB5C9CB2F98}"/>
                </a:ext>
              </a:extLst>
            </p:cNvPr>
            <p:cNvPicPr>
              <a:picLocks noChangeAspect="1"/>
            </p:cNvPicPr>
            <p:nvPr/>
          </p:nvPicPr>
          <p:blipFill>
            <a:blip r:embed="rId3"/>
            <a:stretch>
              <a:fillRect/>
            </a:stretch>
          </p:blipFill>
          <p:spPr>
            <a:xfrm>
              <a:off x="4195745" y="4790982"/>
              <a:ext cx="1132173" cy="993539"/>
            </a:xfrm>
            <a:prstGeom prst="rect">
              <a:avLst/>
            </a:prstGeom>
          </p:spPr>
        </p:pic>
      </p:grpSp>
      <p:grpSp>
        <p:nvGrpSpPr>
          <p:cNvPr id="35" name="グループ化 34">
            <a:extLst>
              <a:ext uri="{FF2B5EF4-FFF2-40B4-BE49-F238E27FC236}">
                <a16:creationId xmlns:a16="http://schemas.microsoft.com/office/drawing/2014/main" id="{10C7501F-DFFA-4C02-B455-E53A50B341B4}"/>
              </a:ext>
            </a:extLst>
          </p:cNvPr>
          <p:cNvGrpSpPr/>
          <p:nvPr/>
        </p:nvGrpSpPr>
        <p:grpSpPr>
          <a:xfrm>
            <a:off x="468263" y="9775260"/>
            <a:ext cx="4680520" cy="612000"/>
            <a:chOff x="468263" y="9847268"/>
            <a:chExt cx="4680520" cy="612000"/>
          </a:xfrm>
        </p:grpSpPr>
        <p:sp>
          <p:nvSpPr>
            <p:cNvPr id="150" name="正方形/長方形 149">
              <a:extLst>
                <a:ext uri="{FF2B5EF4-FFF2-40B4-BE49-F238E27FC236}">
                  <a16:creationId xmlns:a16="http://schemas.microsoft.com/office/drawing/2014/main" id="{DDEC437E-4A0F-4B6B-B011-6C4CB30202E7}"/>
                </a:ext>
              </a:extLst>
            </p:cNvPr>
            <p:cNvSpPr/>
            <p:nvPr/>
          </p:nvSpPr>
          <p:spPr>
            <a:xfrm>
              <a:off x="468263" y="9847268"/>
              <a:ext cx="828000" cy="612000"/>
            </a:xfrm>
            <a:prstGeom prst="rect">
              <a:avLst/>
            </a:prstGeom>
            <a:solidFill>
              <a:srgbClr val="C7467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ea typeface="游ゴシック" panose="020B0400000000000000" pitchFamily="50" charset="-128"/>
                </a:rPr>
                <a:t>お</a:t>
              </a:r>
              <a:r>
                <a:rPr kumimoji="1" lang="ja-JP" altLang="en-US" sz="1200" b="1" dirty="0">
                  <a:ea typeface="游ゴシック" panose="020B0400000000000000" pitchFamily="50" charset="-128"/>
                </a:rPr>
                <a:t>問い</a:t>
              </a:r>
              <a:endParaRPr kumimoji="1" lang="en-US" altLang="ja-JP" sz="1200" b="1" dirty="0">
                <a:ea typeface="游ゴシック" panose="020B0400000000000000" pitchFamily="50" charset="-128"/>
              </a:endParaRPr>
            </a:p>
            <a:p>
              <a:pPr algn="ctr"/>
              <a:r>
                <a:rPr kumimoji="1" lang="ja-JP" altLang="en-US" sz="1200" b="1" dirty="0">
                  <a:ea typeface="游ゴシック" panose="020B0400000000000000" pitchFamily="50" charset="-128"/>
                </a:rPr>
                <a:t>合わせ</a:t>
              </a:r>
            </a:p>
          </p:txBody>
        </p:sp>
        <p:sp>
          <p:nvSpPr>
            <p:cNvPr id="154" name="正方形/長方形 153">
              <a:extLst>
                <a:ext uri="{FF2B5EF4-FFF2-40B4-BE49-F238E27FC236}">
                  <a16:creationId xmlns:a16="http://schemas.microsoft.com/office/drawing/2014/main" id="{DEFFD335-F236-42C2-BA4F-71B643B19C47}"/>
                </a:ext>
              </a:extLst>
            </p:cNvPr>
            <p:cNvSpPr/>
            <p:nvPr/>
          </p:nvSpPr>
          <p:spPr>
            <a:xfrm>
              <a:off x="1358935" y="9871834"/>
              <a:ext cx="3789848" cy="576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ea typeface="游ゴシック" panose="020B0400000000000000" pitchFamily="50" charset="-128"/>
                </a:rPr>
                <a:t>教職大学院事務室</a:t>
              </a:r>
              <a:endParaRPr lang="en-US" altLang="ja-JP" sz="1200" b="1" dirty="0">
                <a:ea typeface="游ゴシック" panose="020B0400000000000000" pitchFamily="50" charset="-128"/>
              </a:endParaRPr>
            </a:p>
            <a:p>
              <a:r>
                <a:rPr kumimoji="1" lang="ja-JP" altLang="en-US" sz="1200" b="1" dirty="0">
                  <a:ea typeface="游ゴシック" panose="020B0400000000000000" pitchFamily="50" charset="-128"/>
                </a:rPr>
                <a:t>メール</a:t>
              </a:r>
              <a:r>
                <a:rPr kumimoji="1" lang="ja-JP" altLang="en-US" sz="1200" dirty="0">
                  <a:ea typeface="游ゴシック" panose="020B0400000000000000" pitchFamily="50" charset="-128"/>
                </a:rPr>
                <a:t>　</a:t>
              </a:r>
              <a:r>
                <a:rPr kumimoji="1" lang="en-US" altLang="ja-JP" sz="1200" dirty="0">
                  <a:ea typeface="游ゴシック" panose="020B0400000000000000" pitchFamily="50" charset="-128"/>
                </a:rPr>
                <a:t>ks33@kochi-u.ac.jp</a:t>
              </a:r>
              <a:r>
                <a:rPr kumimoji="1" lang="ja-JP" altLang="en-US" sz="1200" dirty="0">
                  <a:ea typeface="游ゴシック" panose="020B0400000000000000" pitchFamily="50" charset="-128"/>
                </a:rPr>
                <a:t>　　</a:t>
              </a:r>
              <a:r>
                <a:rPr lang="ja-JP" altLang="en-US" sz="1200" b="1" dirty="0">
                  <a:ea typeface="游ゴシック" panose="020B0400000000000000" pitchFamily="50" charset="-128"/>
                </a:rPr>
                <a:t>電話</a:t>
              </a:r>
              <a:r>
                <a:rPr lang="ja-JP" altLang="en-US" sz="1200" dirty="0">
                  <a:ea typeface="游ゴシック" panose="020B0400000000000000" pitchFamily="50" charset="-128"/>
                </a:rPr>
                <a:t>　</a:t>
              </a:r>
              <a:r>
                <a:rPr lang="en-US" altLang="ja-JP" sz="1200" dirty="0">
                  <a:ea typeface="游ゴシック" panose="020B0400000000000000" pitchFamily="50" charset="-128"/>
                </a:rPr>
                <a:t>088-844-8457</a:t>
              </a:r>
            </a:p>
            <a:p>
              <a:r>
                <a:rPr kumimoji="1" lang="ja-JP" altLang="en-US" sz="1200" dirty="0">
                  <a:ea typeface="游ゴシック" panose="020B0400000000000000" pitchFamily="50" charset="-128"/>
                </a:rPr>
                <a:t>〒</a:t>
              </a:r>
              <a:r>
                <a:rPr lang="en-US" altLang="ja-JP" sz="1200" dirty="0">
                  <a:ea typeface="游ゴシック" panose="020B0400000000000000" pitchFamily="50" charset="-128"/>
                </a:rPr>
                <a:t>780-8520</a:t>
              </a:r>
              <a:r>
                <a:rPr lang="ja-JP" altLang="en-US" sz="1200" dirty="0">
                  <a:ea typeface="游ゴシック" panose="020B0400000000000000" pitchFamily="50" charset="-128"/>
                </a:rPr>
                <a:t>　</a:t>
              </a:r>
              <a:r>
                <a:rPr lang="ja-JP" altLang="en-US" sz="1100" b="1" dirty="0">
                  <a:ea typeface="游ゴシック" panose="020B0400000000000000" pitchFamily="50" charset="-128"/>
                </a:rPr>
                <a:t>高知市曙町</a:t>
              </a:r>
              <a:r>
                <a:rPr lang="en-US" altLang="ja-JP" sz="1100" b="1" dirty="0">
                  <a:ea typeface="游ゴシック" panose="020B0400000000000000" pitchFamily="50" charset="-128"/>
                </a:rPr>
                <a:t>2-5-1</a:t>
              </a:r>
              <a:endParaRPr kumimoji="1" lang="ja-JP" altLang="en-US" sz="1100" b="1" dirty="0">
                <a:ea typeface="游ゴシック" panose="020B0400000000000000" pitchFamily="50" charset="-128"/>
              </a:endParaRPr>
            </a:p>
          </p:txBody>
        </p:sp>
      </p:grpSp>
      <p:pic>
        <p:nvPicPr>
          <p:cNvPr id="171" name="図 170" descr="画面の領域">
            <a:extLst>
              <a:ext uri="{FF2B5EF4-FFF2-40B4-BE49-F238E27FC236}">
                <a16:creationId xmlns:a16="http://schemas.microsoft.com/office/drawing/2014/main" id="{228CBC6F-D1C9-452C-BC9E-85767BB57E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05450" y="550964"/>
            <a:ext cx="1041161" cy="838053"/>
          </a:xfrm>
          <a:prstGeom prst="rect">
            <a:avLst/>
          </a:prstGeom>
        </p:spPr>
      </p:pic>
      <p:grpSp>
        <p:nvGrpSpPr>
          <p:cNvPr id="196" name="グループ化 195">
            <a:extLst>
              <a:ext uri="{FF2B5EF4-FFF2-40B4-BE49-F238E27FC236}">
                <a16:creationId xmlns:a16="http://schemas.microsoft.com/office/drawing/2014/main" id="{4104544F-457C-47E2-AF5A-44474DED1DBD}"/>
              </a:ext>
            </a:extLst>
          </p:cNvPr>
          <p:cNvGrpSpPr/>
          <p:nvPr/>
        </p:nvGrpSpPr>
        <p:grpSpPr>
          <a:xfrm>
            <a:off x="468263" y="5418708"/>
            <a:ext cx="5537186" cy="826736"/>
            <a:chOff x="468263" y="9943842"/>
            <a:chExt cx="5537186" cy="826736"/>
          </a:xfrm>
        </p:grpSpPr>
        <p:sp>
          <p:nvSpPr>
            <p:cNvPr id="197" name="正方形/長方形 196">
              <a:extLst>
                <a:ext uri="{FF2B5EF4-FFF2-40B4-BE49-F238E27FC236}">
                  <a16:creationId xmlns:a16="http://schemas.microsoft.com/office/drawing/2014/main" id="{D21665E8-778B-4184-8C72-94DB101AEAEA}"/>
                </a:ext>
              </a:extLst>
            </p:cNvPr>
            <p:cNvSpPr/>
            <p:nvPr/>
          </p:nvSpPr>
          <p:spPr>
            <a:xfrm>
              <a:off x="468263" y="9943842"/>
              <a:ext cx="828000" cy="756000"/>
            </a:xfrm>
            <a:prstGeom prst="rect">
              <a:avLst/>
            </a:prstGeom>
            <a:solidFill>
              <a:srgbClr val="C7467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ea typeface="游ゴシック" panose="020B0400000000000000" pitchFamily="50" charset="-128"/>
                </a:rPr>
                <a:t>公開期間</a:t>
              </a:r>
              <a:endParaRPr kumimoji="1" lang="ja-JP" altLang="en-US" sz="1200" b="1" dirty="0">
                <a:ea typeface="游ゴシック" panose="020B0400000000000000" pitchFamily="50" charset="-128"/>
              </a:endParaRPr>
            </a:p>
          </p:txBody>
        </p:sp>
        <p:sp>
          <p:nvSpPr>
            <p:cNvPr id="200" name="正方形/長方形 199">
              <a:extLst>
                <a:ext uri="{FF2B5EF4-FFF2-40B4-BE49-F238E27FC236}">
                  <a16:creationId xmlns:a16="http://schemas.microsoft.com/office/drawing/2014/main" id="{A4E21365-03B7-41C3-9D41-05B33AC20FED}"/>
                </a:ext>
              </a:extLst>
            </p:cNvPr>
            <p:cNvSpPr/>
            <p:nvPr/>
          </p:nvSpPr>
          <p:spPr>
            <a:xfrm>
              <a:off x="1358934" y="9951696"/>
              <a:ext cx="4646515" cy="818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ea typeface="游ゴシック" panose="020B0400000000000000" pitchFamily="50" charset="-128"/>
                </a:rPr>
                <a:t>2021</a:t>
              </a:r>
              <a:r>
                <a:rPr lang="ja-JP" altLang="en-US" sz="1400" b="1" dirty="0">
                  <a:ea typeface="游ゴシック" panose="020B0400000000000000" pitchFamily="50" charset="-128"/>
                </a:rPr>
                <a:t>年</a:t>
              </a:r>
              <a:endParaRPr lang="en-US" altLang="ja-JP" sz="1400" b="1" dirty="0">
                <a:ea typeface="游ゴシック" panose="020B0400000000000000" pitchFamily="50" charset="-128"/>
              </a:endParaRPr>
            </a:p>
            <a:p>
              <a:r>
                <a:rPr lang="en-US" altLang="ja-JP" sz="2800" b="1" dirty="0">
                  <a:ea typeface="游ゴシック" panose="020B0400000000000000" pitchFamily="50" charset="-128"/>
                </a:rPr>
                <a:t>2/19</a:t>
              </a:r>
              <a:r>
                <a:rPr lang="en-US" altLang="ja-JP" sz="2800" b="1" baseline="-25000" dirty="0">
                  <a:ea typeface="游ゴシック" panose="020B0400000000000000" pitchFamily="50" charset="-128"/>
                </a:rPr>
                <a:t>(</a:t>
              </a:r>
              <a:r>
                <a:rPr lang="ja-JP" altLang="en-US" sz="2800" b="1" baseline="-25000" dirty="0">
                  <a:ea typeface="游ゴシック" panose="020B0400000000000000" pitchFamily="50" charset="-128"/>
                </a:rPr>
                <a:t>金</a:t>
              </a:r>
              <a:r>
                <a:rPr lang="en-US" altLang="ja-JP" sz="2800" b="1" baseline="-25000" dirty="0">
                  <a:ea typeface="游ゴシック" panose="020B0400000000000000" pitchFamily="50" charset="-128"/>
                </a:rPr>
                <a:t>)</a:t>
              </a:r>
              <a:r>
                <a:rPr lang="ja-JP" altLang="en-US" sz="2800" b="1" dirty="0">
                  <a:ea typeface="游ゴシック" panose="020B0400000000000000" pitchFamily="50" charset="-128"/>
                </a:rPr>
                <a:t>～</a:t>
              </a:r>
              <a:r>
                <a:rPr lang="en-US" altLang="ja-JP" sz="2800" b="1" dirty="0">
                  <a:ea typeface="游ゴシック" panose="020B0400000000000000" pitchFamily="50" charset="-128"/>
                </a:rPr>
                <a:t>2/25</a:t>
              </a:r>
              <a:r>
                <a:rPr lang="en-US" altLang="ja-JP" sz="2800" b="1" baseline="-25000" dirty="0">
                  <a:ea typeface="游ゴシック" panose="020B0400000000000000" pitchFamily="50" charset="-128"/>
                </a:rPr>
                <a:t>(</a:t>
              </a:r>
              <a:r>
                <a:rPr lang="ja-JP" altLang="en-US" sz="2800" b="1" baseline="-25000" dirty="0">
                  <a:ea typeface="游ゴシック" panose="020B0400000000000000" pitchFamily="50" charset="-128"/>
                </a:rPr>
                <a:t>木</a:t>
              </a:r>
              <a:r>
                <a:rPr lang="en-US" altLang="ja-JP" sz="2800" b="1" baseline="-25000" dirty="0">
                  <a:ea typeface="游ゴシック" panose="020B0400000000000000" pitchFamily="50" charset="-128"/>
                </a:rPr>
                <a:t>)</a:t>
              </a:r>
            </a:p>
          </p:txBody>
        </p:sp>
      </p:grpSp>
      <p:grpSp>
        <p:nvGrpSpPr>
          <p:cNvPr id="36" name="グループ化 35">
            <a:extLst>
              <a:ext uri="{FF2B5EF4-FFF2-40B4-BE49-F238E27FC236}">
                <a16:creationId xmlns:a16="http://schemas.microsoft.com/office/drawing/2014/main" id="{6CF2BAB3-EEA6-44EC-8FC5-70378A34796F}"/>
              </a:ext>
            </a:extLst>
          </p:cNvPr>
          <p:cNvGrpSpPr/>
          <p:nvPr/>
        </p:nvGrpSpPr>
        <p:grpSpPr>
          <a:xfrm>
            <a:off x="468263" y="6310508"/>
            <a:ext cx="6464220" cy="908399"/>
            <a:chOff x="468263" y="7794969"/>
            <a:chExt cx="6464220" cy="908399"/>
          </a:xfrm>
        </p:grpSpPr>
        <p:grpSp>
          <p:nvGrpSpPr>
            <p:cNvPr id="208" name="グループ化 207">
              <a:extLst>
                <a:ext uri="{FF2B5EF4-FFF2-40B4-BE49-F238E27FC236}">
                  <a16:creationId xmlns:a16="http://schemas.microsoft.com/office/drawing/2014/main" id="{7B21E610-0C8E-4F86-A251-FEB495DCAFBA}"/>
                </a:ext>
              </a:extLst>
            </p:cNvPr>
            <p:cNvGrpSpPr/>
            <p:nvPr/>
          </p:nvGrpSpPr>
          <p:grpSpPr>
            <a:xfrm>
              <a:off x="468263" y="7794969"/>
              <a:ext cx="5126000" cy="794948"/>
              <a:chOff x="468263" y="9904894"/>
              <a:chExt cx="5126000" cy="794948"/>
            </a:xfrm>
          </p:grpSpPr>
          <p:sp>
            <p:nvSpPr>
              <p:cNvPr id="210" name="正方形/長方形 209">
                <a:extLst>
                  <a:ext uri="{FF2B5EF4-FFF2-40B4-BE49-F238E27FC236}">
                    <a16:creationId xmlns:a16="http://schemas.microsoft.com/office/drawing/2014/main" id="{D00B0CB8-6AC4-4592-ABB4-4AF181C0C3AC}"/>
                  </a:ext>
                </a:extLst>
              </p:cNvPr>
              <p:cNvSpPr/>
              <p:nvPr/>
            </p:nvSpPr>
            <p:spPr>
              <a:xfrm>
                <a:off x="468263" y="9943842"/>
                <a:ext cx="828000" cy="756000"/>
              </a:xfrm>
              <a:prstGeom prst="rect">
                <a:avLst/>
              </a:prstGeom>
              <a:solidFill>
                <a:srgbClr val="C7467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ea typeface="游ゴシック" panose="020B0400000000000000" pitchFamily="50" charset="-128"/>
                  </a:rPr>
                  <a:t>研究発表</a:t>
                </a:r>
                <a:endParaRPr lang="en-US" altLang="ja-JP" sz="1200" b="1" dirty="0">
                  <a:ea typeface="游ゴシック" panose="020B0400000000000000" pitchFamily="50" charset="-128"/>
                </a:endParaRPr>
              </a:p>
              <a:p>
                <a:pPr algn="ctr"/>
                <a:r>
                  <a:rPr lang="ja-JP" altLang="en-US" sz="1200" b="1" dirty="0">
                    <a:ea typeface="游ゴシック" panose="020B0400000000000000" pitchFamily="50" charset="-128"/>
                  </a:rPr>
                  <a:t>資料閲覧</a:t>
                </a:r>
                <a:endParaRPr lang="en-US" altLang="ja-JP" sz="1200" b="1" dirty="0">
                  <a:ea typeface="游ゴシック" panose="020B0400000000000000" pitchFamily="50" charset="-128"/>
                </a:endParaRPr>
              </a:p>
              <a:p>
                <a:pPr algn="ctr"/>
                <a:r>
                  <a:rPr lang="ja-JP" altLang="en-US" sz="1200" b="1" dirty="0">
                    <a:ea typeface="游ゴシック" panose="020B0400000000000000" pitchFamily="50" charset="-128"/>
                  </a:rPr>
                  <a:t>方法</a:t>
                </a:r>
                <a:endParaRPr kumimoji="1" lang="ja-JP" altLang="en-US" sz="1200" b="1" dirty="0">
                  <a:ea typeface="游ゴシック" panose="020B0400000000000000" pitchFamily="50" charset="-128"/>
                </a:endParaRPr>
              </a:p>
            </p:txBody>
          </p:sp>
          <p:sp>
            <p:nvSpPr>
              <p:cNvPr id="212" name="正方形/長方形 211">
                <a:extLst>
                  <a:ext uri="{FF2B5EF4-FFF2-40B4-BE49-F238E27FC236}">
                    <a16:creationId xmlns:a16="http://schemas.microsoft.com/office/drawing/2014/main" id="{AE0B031E-E130-49FB-B503-962980C09A83}"/>
                  </a:ext>
                </a:extLst>
              </p:cNvPr>
              <p:cNvSpPr/>
              <p:nvPr/>
            </p:nvSpPr>
            <p:spPr>
              <a:xfrm>
                <a:off x="1358935" y="9904894"/>
                <a:ext cx="4235328" cy="755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ea typeface="游ゴシック" panose="020B0400000000000000" pitchFamily="50" charset="-128"/>
                  </a:rPr>
                  <a:t>ご案内した先生方・教育機関の方は、公開期間中に</a:t>
                </a:r>
              </a:p>
              <a:p>
                <a:r>
                  <a:rPr lang="ja-JP" altLang="en-US" sz="1200" b="1" dirty="0">
                    <a:ea typeface="游ゴシック" panose="020B0400000000000000" pitchFamily="50" charset="-128"/>
                  </a:rPr>
                  <a:t>下記の</a:t>
                </a:r>
                <a:r>
                  <a:rPr lang="en-US" altLang="ja-JP" sz="1200" b="1" dirty="0">
                    <a:ea typeface="游ゴシック" panose="020B0400000000000000" pitchFamily="50" charset="-128"/>
                  </a:rPr>
                  <a:t>URL</a:t>
                </a:r>
                <a:r>
                  <a:rPr lang="ja-JP" altLang="en-US" sz="1200" b="1" dirty="0">
                    <a:ea typeface="游ゴシック" panose="020B0400000000000000" pitchFamily="50" charset="-128"/>
                  </a:rPr>
                  <a:t>もしくは</a:t>
                </a:r>
                <a:r>
                  <a:rPr lang="en-US" altLang="ja-JP" sz="1200" b="1" dirty="0">
                    <a:ea typeface="游ゴシック" panose="020B0400000000000000" pitchFamily="50" charset="-128"/>
                  </a:rPr>
                  <a:t>QR</a:t>
                </a:r>
                <a:r>
                  <a:rPr lang="ja-JP" altLang="en-US" sz="1200" b="1" dirty="0">
                    <a:ea typeface="游ゴシック" panose="020B0400000000000000" pitchFamily="50" charset="-128"/>
                  </a:rPr>
                  <a:t>コードから</a:t>
                </a:r>
                <a:r>
                  <a:rPr lang="en-US" altLang="ja-JP" sz="1200" b="1" dirty="0">
                    <a:ea typeface="游ゴシック" panose="020B0400000000000000" pitchFamily="50" charset="-128"/>
                  </a:rPr>
                  <a:t>Web</a:t>
                </a:r>
                <a:r>
                  <a:rPr lang="ja-JP" altLang="en-US" sz="1200" b="1" dirty="0">
                    <a:ea typeface="游ゴシック" panose="020B0400000000000000" pitchFamily="50" charset="-128"/>
                  </a:rPr>
                  <a:t>ページにアクセス</a:t>
                </a:r>
                <a:endParaRPr lang="en-US" altLang="ja-JP" sz="1200" b="1" dirty="0">
                  <a:ea typeface="游ゴシック" panose="020B0400000000000000" pitchFamily="50" charset="-128"/>
                </a:endParaRPr>
              </a:p>
              <a:p>
                <a:r>
                  <a:rPr lang="ja-JP" altLang="en-US" sz="1200" b="1" dirty="0">
                    <a:ea typeface="游ゴシック" panose="020B0400000000000000" pitchFamily="50" charset="-128"/>
                  </a:rPr>
                  <a:t>していただき、パスワードを入力してお進みください。</a:t>
                </a:r>
                <a:endParaRPr lang="en-US" altLang="ja-JP" sz="1200" b="1" dirty="0">
                  <a:ea typeface="游ゴシック" panose="020B0400000000000000" pitchFamily="50" charset="-128"/>
                </a:endParaRPr>
              </a:p>
            </p:txBody>
          </p:sp>
        </p:grpSp>
        <p:sp>
          <p:nvSpPr>
            <p:cNvPr id="213" name="正方形/長方形 212">
              <a:extLst>
                <a:ext uri="{FF2B5EF4-FFF2-40B4-BE49-F238E27FC236}">
                  <a16:creationId xmlns:a16="http://schemas.microsoft.com/office/drawing/2014/main" id="{25B7EC56-914E-4C8B-99D3-8DED8B387B61}"/>
                </a:ext>
              </a:extLst>
            </p:cNvPr>
            <p:cNvSpPr/>
            <p:nvPr/>
          </p:nvSpPr>
          <p:spPr>
            <a:xfrm>
              <a:off x="1369964" y="8390258"/>
              <a:ext cx="5562519" cy="313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ea typeface="游ゴシック" panose="020B0400000000000000" pitchFamily="50" charset="-128"/>
                </a:rPr>
                <a:t>http://akebono.ei.kochi-u.ac.jp/kyosyokuin/contents/sawachizemi.html</a:t>
              </a:r>
            </a:p>
            <a:p>
              <a:endParaRPr lang="en-US" altLang="ja-JP" sz="1400" b="1" dirty="0">
                <a:ea typeface="游ゴシック" panose="020B0400000000000000" pitchFamily="50" charset="-128"/>
              </a:endParaRPr>
            </a:p>
          </p:txBody>
        </p:sp>
      </p:grpSp>
      <p:grpSp>
        <p:nvGrpSpPr>
          <p:cNvPr id="214" name="グループ化 213">
            <a:extLst>
              <a:ext uri="{FF2B5EF4-FFF2-40B4-BE49-F238E27FC236}">
                <a16:creationId xmlns:a16="http://schemas.microsoft.com/office/drawing/2014/main" id="{3AA40492-B962-4648-9571-1BC4F0FDA7CA}"/>
              </a:ext>
            </a:extLst>
          </p:cNvPr>
          <p:cNvGrpSpPr/>
          <p:nvPr/>
        </p:nvGrpSpPr>
        <p:grpSpPr>
          <a:xfrm>
            <a:off x="468263" y="7300619"/>
            <a:ext cx="6048672" cy="756000"/>
            <a:chOff x="468263" y="9943842"/>
            <a:chExt cx="6048672" cy="756000"/>
          </a:xfrm>
        </p:grpSpPr>
        <p:sp>
          <p:nvSpPr>
            <p:cNvPr id="215" name="正方形/長方形 214">
              <a:extLst>
                <a:ext uri="{FF2B5EF4-FFF2-40B4-BE49-F238E27FC236}">
                  <a16:creationId xmlns:a16="http://schemas.microsoft.com/office/drawing/2014/main" id="{1A5BE819-5EF1-4C67-B642-C8AFA37B65ED}"/>
                </a:ext>
              </a:extLst>
            </p:cNvPr>
            <p:cNvSpPr/>
            <p:nvPr/>
          </p:nvSpPr>
          <p:spPr>
            <a:xfrm>
              <a:off x="468263" y="9943842"/>
              <a:ext cx="828000" cy="756000"/>
            </a:xfrm>
            <a:prstGeom prst="rect">
              <a:avLst/>
            </a:prstGeom>
            <a:solidFill>
              <a:srgbClr val="C7467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ea typeface="游ゴシック" panose="020B0400000000000000" pitchFamily="50" charset="-128"/>
                </a:rPr>
                <a:t>ご質問・ご意見</a:t>
              </a:r>
              <a:endParaRPr lang="en-US" altLang="ja-JP" sz="1200" b="1" dirty="0">
                <a:ea typeface="游ゴシック" panose="020B0400000000000000" pitchFamily="50" charset="-128"/>
              </a:endParaRPr>
            </a:p>
            <a:p>
              <a:pPr algn="ctr"/>
              <a:r>
                <a:rPr lang="ja-JP" altLang="en-US" sz="1200" b="1" dirty="0">
                  <a:ea typeface="游ゴシック" panose="020B0400000000000000" pitchFamily="50" charset="-128"/>
                </a:rPr>
                <a:t>受付方法</a:t>
              </a:r>
              <a:endParaRPr kumimoji="1" lang="ja-JP" altLang="en-US" sz="1200" b="1" dirty="0">
                <a:ea typeface="游ゴシック" panose="020B0400000000000000" pitchFamily="50" charset="-128"/>
              </a:endParaRPr>
            </a:p>
          </p:txBody>
        </p:sp>
        <p:sp>
          <p:nvSpPr>
            <p:cNvPr id="216" name="正方形/長方形 215">
              <a:extLst>
                <a:ext uri="{FF2B5EF4-FFF2-40B4-BE49-F238E27FC236}">
                  <a16:creationId xmlns:a16="http://schemas.microsoft.com/office/drawing/2014/main" id="{639475D8-301F-4F5A-847E-013464F4B9EE}"/>
                </a:ext>
              </a:extLst>
            </p:cNvPr>
            <p:cNvSpPr/>
            <p:nvPr/>
          </p:nvSpPr>
          <p:spPr>
            <a:xfrm>
              <a:off x="1358935" y="10006144"/>
              <a:ext cx="5158000" cy="576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ea typeface="游ゴシック" panose="020B0400000000000000" pitchFamily="50" charset="-128"/>
                </a:rPr>
                <a:t>研究発表に関するご質問・ご意見があれば、</a:t>
              </a:r>
              <a:r>
                <a:rPr lang="ja-JP" altLang="en-US" sz="1200" b="1" u="sng" dirty="0">
                  <a:ea typeface="游ゴシック" panose="020B0400000000000000" pitchFamily="50" charset="-128"/>
                </a:rPr>
                <a:t>公開期間内に</a:t>
              </a:r>
              <a:r>
                <a:rPr lang="ja-JP" altLang="en-US" sz="1200" b="1" dirty="0">
                  <a:ea typeface="游ゴシック" panose="020B0400000000000000" pitchFamily="50" charset="-128"/>
                </a:rPr>
                <a:t>下記のメールアドレス宛にお送りいただきますようお願いいたします。</a:t>
              </a:r>
              <a:endParaRPr lang="en-US" altLang="ja-JP" sz="1200" b="1" dirty="0">
                <a:ea typeface="游ゴシック" panose="020B0400000000000000" pitchFamily="50" charset="-128"/>
              </a:endParaRPr>
            </a:p>
            <a:p>
              <a:r>
                <a:rPr lang="en-US" altLang="ja-JP" b="1" dirty="0">
                  <a:ea typeface="游ゴシック" panose="020B0400000000000000" pitchFamily="50" charset="-128"/>
                </a:rPr>
                <a:t>sawachizemi@kochi-u.ac.jp</a:t>
              </a:r>
              <a:endParaRPr lang="en-US" altLang="ja-JP" sz="1400" b="1" dirty="0">
                <a:ea typeface="游ゴシック" panose="020B0400000000000000" pitchFamily="50" charset="-128"/>
              </a:endParaRPr>
            </a:p>
          </p:txBody>
        </p:sp>
      </p:grpSp>
      <p:grpSp>
        <p:nvGrpSpPr>
          <p:cNvPr id="217" name="グループ化 216">
            <a:extLst>
              <a:ext uri="{FF2B5EF4-FFF2-40B4-BE49-F238E27FC236}">
                <a16:creationId xmlns:a16="http://schemas.microsoft.com/office/drawing/2014/main" id="{86DAA0A4-729D-4D26-AB96-0D517FCC6859}"/>
              </a:ext>
            </a:extLst>
          </p:cNvPr>
          <p:cNvGrpSpPr/>
          <p:nvPr/>
        </p:nvGrpSpPr>
        <p:grpSpPr>
          <a:xfrm>
            <a:off x="468263" y="8235031"/>
            <a:ext cx="6714936" cy="922317"/>
            <a:chOff x="468263" y="9915765"/>
            <a:chExt cx="6714936" cy="922317"/>
          </a:xfrm>
        </p:grpSpPr>
        <p:sp>
          <p:nvSpPr>
            <p:cNvPr id="218" name="正方形/長方形 217">
              <a:extLst>
                <a:ext uri="{FF2B5EF4-FFF2-40B4-BE49-F238E27FC236}">
                  <a16:creationId xmlns:a16="http://schemas.microsoft.com/office/drawing/2014/main" id="{4042CD57-A92B-4ADA-A1C1-8AB2C848059D}"/>
                </a:ext>
              </a:extLst>
            </p:cNvPr>
            <p:cNvSpPr/>
            <p:nvPr/>
          </p:nvSpPr>
          <p:spPr>
            <a:xfrm>
              <a:off x="468263" y="9943842"/>
              <a:ext cx="828000" cy="756000"/>
            </a:xfrm>
            <a:prstGeom prst="rect">
              <a:avLst/>
            </a:prstGeom>
            <a:solidFill>
              <a:srgbClr val="C7467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ea typeface="游ゴシック" panose="020B0400000000000000" pitchFamily="50" charset="-128"/>
                </a:rPr>
                <a:t>ご質問・ご意見</a:t>
              </a:r>
              <a:endParaRPr lang="en-US" altLang="ja-JP" sz="1200" b="1" dirty="0">
                <a:ea typeface="游ゴシック" panose="020B0400000000000000" pitchFamily="50" charset="-128"/>
              </a:endParaRPr>
            </a:p>
            <a:p>
              <a:pPr algn="ctr"/>
              <a:r>
                <a:rPr lang="ja-JP" altLang="en-US" sz="1200" b="1" dirty="0">
                  <a:ea typeface="游ゴシック" panose="020B0400000000000000" pitchFamily="50" charset="-128"/>
                </a:rPr>
                <a:t>への回答</a:t>
              </a:r>
              <a:endParaRPr kumimoji="1" lang="ja-JP" altLang="en-US" sz="1200" b="1" dirty="0">
                <a:ea typeface="游ゴシック" panose="020B0400000000000000" pitchFamily="50" charset="-128"/>
              </a:endParaRPr>
            </a:p>
          </p:txBody>
        </p:sp>
        <p:sp>
          <p:nvSpPr>
            <p:cNvPr id="219" name="正方形/長方形 218">
              <a:extLst>
                <a:ext uri="{FF2B5EF4-FFF2-40B4-BE49-F238E27FC236}">
                  <a16:creationId xmlns:a16="http://schemas.microsoft.com/office/drawing/2014/main" id="{D3FB1248-9187-4E92-9038-F9B4D399B176}"/>
                </a:ext>
              </a:extLst>
            </p:cNvPr>
            <p:cNvSpPr/>
            <p:nvPr/>
          </p:nvSpPr>
          <p:spPr>
            <a:xfrm>
              <a:off x="1358935" y="9915765"/>
              <a:ext cx="5824264" cy="9223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ea typeface="游ゴシック" panose="020B0400000000000000" pitchFamily="50" charset="-128"/>
                </a:rPr>
                <a:t>いただいたご質問・ご意見に対する研究発表者の回答を、下記の期間、</a:t>
              </a:r>
              <a:endParaRPr lang="en-US" altLang="ja-JP" sz="1200" b="1" dirty="0">
                <a:ea typeface="游ゴシック" panose="020B0400000000000000" pitchFamily="50" charset="-128"/>
              </a:endParaRPr>
            </a:p>
            <a:p>
              <a:r>
                <a:rPr lang="ja-JP" altLang="en-US" sz="1200" b="1" dirty="0">
                  <a:ea typeface="游ゴシック" panose="020B0400000000000000" pitchFamily="50" charset="-128"/>
                </a:rPr>
                <a:t>「特設ページ」に掲載する予定です。</a:t>
              </a:r>
              <a:endParaRPr lang="en-US" altLang="ja-JP" sz="1200" b="1" dirty="0">
                <a:ea typeface="游ゴシック" panose="020B0400000000000000" pitchFamily="50" charset="-128"/>
              </a:endParaRPr>
            </a:p>
            <a:p>
              <a:r>
                <a:rPr lang="en-US" altLang="ja-JP" b="1" dirty="0">
                  <a:ea typeface="游ゴシック" panose="020B0400000000000000" pitchFamily="50" charset="-128"/>
                </a:rPr>
                <a:t>3/5</a:t>
              </a:r>
              <a:r>
                <a:rPr lang="en-US" altLang="ja-JP" b="1" baseline="-25000" dirty="0">
                  <a:ea typeface="游ゴシック" panose="020B0400000000000000" pitchFamily="50" charset="-128"/>
                </a:rPr>
                <a:t>(</a:t>
              </a:r>
              <a:r>
                <a:rPr lang="ja-JP" altLang="en-US" b="1" baseline="-25000" dirty="0">
                  <a:ea typeface="游ゴシック" panose="020B0400000000000000" pitchFamily="50" charset="-128"/>
                </a:rPr>
                <a:t>金</a:t>
              </a:r>
              <a:r>
                <a:rPr lang="en-US" altLang="ja-JP" b="1" baseline="-25000" dirty="0">
                  <a:ea typeface="游ゴシック" panose="020B0400000000000000" pitchFamily="50" charset="-128"/>
                </a:rPr>
                <a:t>)</a:t>
              </a:r>
              <a:r>
                <a:rPr lang="ja-JP" altLang="en-US" b="1" dirty="0">
                  <a:ea typeface="游ゴシック" panose="020B0400000000000000" pitchFamily="50" charset="-128"/>
                </a:rPr>
                <a:t>～</a:t>
              </a:r>
              <a:r>
                <a:rPr lang="en-US" altLang="ja-JP" b="1" dirty="0">
                  <a:ea typeface="游ゴシック" panose="020B0400000000000000" pitchFamily="50" charset="-128"/>
                </a:rPr>
                <a:t>3/11</a:t>
              </a:r>
              <a:r>
                <a:rPr lang="en-US" altLang="ja-JP" b="1" baseline="-25000" dirty="0">
                  <a:ea typeface="游ゴシック" panose="020B0400000000000000" pitchFamily="50" charset="-128"/>
                </a:rPr>
                <a:t>(</a:t>
              </a:r>
              <a:r>
                <a:rPr lang="ja-JP" altLang="en-US" b="1" baseline="-25000" dirty="0">
                  <a:ea typeface="游ゴシック" panose="020B0400000000000000" pitchFamily="50" charset="-128"/>
                </a:rPr>
                <a:t>木</a:t>
              </a:r>
              <a:r>
                <a:rPr lang="en-US" altLang="ja-JP" b="1" baseline="-25000" dirty="0">
                  <a:ea typeface="游ゴシック" panose="020B0400000000000000" pitchFamily="50" charset="-128"/>
                </a:rPr>
                <a:t>)</a:t>
              </a:r>
            </a:p>
            <a:p>
              <a:pPr marL="171450" indent="-171450">
                <a:spcBef>
                  <a:spcPts val="600"/>
                </a:spcBef>
                <a:buFont typeface="Arial" panose="020B0604020202020204" pitchFamily="34" charset="0"/>
                <a:buChar char="•"/>
              </a:pPr>
              <a:r>
                <a:rPr lang="ja-JP" altLang="en-US" sz="1100" b="1" dirty="0">
                  <a:ea typeface="游ゴシック" panose="020B0400000000000000" pitchFamily="50" charset="-128"/>
                </a:rPr>
                <a:t>プライバシーにかかわる事項等、内容によっては回答できない質問もあります。</a:t>
              </a:r>
              <a:endParaRPr lang="en-US" altLang="ja-JP" sz="1100" b="1" dirty="0">
                <a:ea typeface="游ゴシック" panose="020B0400000000000000" pitchFamily="50" charset="-128"/>
              </a:endParaRPr>
            </a:p>
            <a:p>
              <a:pPr marL="171450" indent="-171450">
                <a:spcBef>
                  <a:spcPts val="600"/>
                </a:spcBef>
                <a:buFont typeface="Arial" panose="020B0604020202020204" pitchFamily="34" charset="0"/>
                <a:buChar char="•"/>
              </a:pPr>
              <a:r>
                <a:rPr lang="ja-JP" altLang="en-US" sz="1100" b="1" dirty="0">
                  <a:ea typeface="游ゴシック" panose="020B0400000000000000" pitchFamily="50" charset="-128"/>
                </a:rPr>
                <a:t>受け付けたご質問・ご意見については、匿名で回答とともに公表させていただきます。</a:t>
              </a:r>
              <a:endParaRPr lang="en-US" altLang="ja-JP" sz="1100" b="1" dirty="0">
                <a:ea typeface="游ゴシック" panose="020B0400000000000000" pitchFamily="50" charset="-128"/>
              </a:endParaRPr>
            </a:p>
          </p:txBody>
        </p:sp>
      </p:grpSp>
      <p:pic>
        <p:nvPicPr>
          <p:cNvPr id="3" name="図 2">
            <a:extLst>
              <a:ext uri="{FF2B5EF4-FFF2-40B4-BE49-F238E27FC236}">
                <a16:creationId xmlns:a16="http://schemas.microsoft.com/office/drawing/2014/main" id="{0399A548-F731-418A-B1E1-87A782D71FE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 r="2516"/>
          <a:stretch/>
        </p:blipFill>
        <p:spPr>
          <a:xfrm>
            <a:off x="350975" y="2741163"/>
            <a:ext cx="3159324" cy="2153478"/>
          </a:xfrm>
          <a:prstGeom prst="rect">
            <a:avLst/>
          </a:prstGeom>
        </p:spPr>
      </p:pic>
      <p:sp>
        <p:nvSpPr>
          <p:cNvPr id="39" name="Content Placeholder 2">
            <a:extLst>
              <a:ext uri="{FF2B5EF4-FFF2-40B4-BE49-F238E27FC236}">
                <a16:creationId xmlns:a16="http://schemas.microsoft.com/office/drawing/2014/main" id="{BBE3F305-9697-454E-AE82-FB7C7B3B4482}"/>
              </a:ext>
            </a:extLst>
          </p:cNvPr>
          <p:cNvSpPr txBox="1">
            <a:spLocks/>
          </p:cNvSpPr>
          <p:nvPr/>
        </p:nvSpPr>
        <p:spPr>
          <a:xfrm>
            <a:off x="350974" y="1858409"/>
            <a:ext cx="3159325" cy="823995"/>
          </a:xfrm>
          <a:prstGeom prst="rect">
            <a:avLst/>
          </a:prstGeom>
          <a:solidFill>
            <a:srgbClr val="F1B2D3"/>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9pPr>
          </a:lstStyle>
          <a:p>
            <a:pPr marL="0" indent="0">
              <a:buFont typeface="Arial" pitchFamily="34" charset="0"/>
              <a:buNone/>
            </a:pPr>
            <a:r>
              <a:rPr lang="ja-JP" altLang="en-US" sz="1200" dirty="0">
                <a:latin typeface="Times New Roman" panose="02020603050405020304" pitchFamily="18" charset="0"/>
                <a:ea typeface="メイリオ" panose="020B0604030504040204" pitchFamily="50" charset="-128"/>
              </a:rPr>
              <a:t>「</a:t>
            </a:r>
            <a:r>
              <a:rPr lang="ja-JP" altLang="en-US" sz="1200" b="1" dirty="0">
                <a:latin typeface="Times New Roman" panose="02020603050405020304" pitchFamily="18" charset="0"/>
                <a:ea typeface="メイリオ" panose="020B0604030504040204" pitchFamily="50" charset="-128"/>
              </a:rPr>
              <a:t>土佐の皿鉢ゼミ</a:t>
            </a:r>
            <a:r>
              <a:rPr lang="ja-JP" altLang="en-US" sz="1200" dirty="0">
                <a:latin typeface="Times New Roman" panose="02020603050405020304" pitchFamily="18" charset="0"/>
                <a:ea typeface="メイリオ" panose="020B0604030504040204" pitchFamily="50" charset="-128"/>
              </a:rPr>
              <a:t>」は、教職実践高度化専攻（教職大学院）院生の実践研究の成果発表を中心に、参会の多様なメンバーで学びあう合同ゼミです。</a:t>
            </a:r>
            <a:endParaRPr lang="en-US" sz="1200" dirty="0">
              <a:latin typeface="Times New Roman" panose="02020603050405020304" pitchFamily="18" charset="0"/>
              <a:ea typeface="メイリオ" panose="020B0604030504040204" pitchFamily="50" charset="-128"/>
            </a:endParaRPr>
          </a:p>
        </p:txBody>
      </p:sp>
    </p:spTree>
    <p:extLst>
      <p:ext uri="{BB962C8B-B14F-4D97-AF65-F5344CB8AC3E}">
        <p14:creationId xmlns:p14="http://schemas.microsoft.com/office/powerpoint/2010/main" val="35282081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6879</TotalTime>
  <Words>385</Words>
  <Application>Microsoft Office PowerPoint</Application>
  <PresentationFormat>ユーザー設定</PresentationFormat>
  <Paragraphs>39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Times New Roman</vt:lpstr>
      <vt:lpstr>Office ​​テーマ</vt:lpstr>
      <vt:lpstr>第6回 土佐の皿鉢ゼミ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es</dc:creator>
  <cp:lastModifiedBy>柴 英里</cp:lastModifiedBy>
  <cp:revision>233</cp:revision>
  <cp:lastPrinted>2020-06-23T10:08:12Z</cp:lastPrinted>
  <dcterms:created xsi:type="dcterms:W3CDTF">2014-07-17T04:58:28Z</dcterms:created>
  <dcterms:modified xsi:type="dcterms:W3CDTF">2021-01-08T01:30:52Z</dcterms:modified>
</cp:coreProperties>
</file>