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69" r:id="rId3"/>
    <p:sldMasterId id="2147483783" r:id="rId4"/>
    <p:sldMasterId id="2147483795" r:id="rId5"/>
    <p:sldMasterId id="2147483819" r:id="rId6"/>
    <p:sldMasterId id="2147483831" r:id="rId7"/>
    <p:sldMasterId id="2147483843" r:id="rId8"/>
  </p:sldMasterIdLst>
  <p:notesMasterIdLst>
    <p:notesMasterId r:id="rId26"/>
  </p:notesMasterIdLst>
  <p:sldIdLst>
    <p:sldId id="293" r:id="rId9"/>
    <p:sldId id="266" r:id="rId10"/>
    <p:sldId id="277" r:id="rId11"/>
    <p:sldId id="283" r:id="rId12"/>
    <p:sldId id="295" r:id="rId13"/>
    <p:sldId id="270" r:id="rId14"/>
    <p:sldId id="271" r:id="rId15"/>
    <p:sldId id="272" r:id="rId16"/>
    <p:sldId id="274" r:id="rId17"/>
    <p:sldId id="870" r:id="rId18"/>
    <p:sldId id="874" r:id="rId19"/>
    <p:sldId id="898" r:id="rId20"/>
    <p:sldId id="895" r:id="rId21"/>
    <p:sldId id="899" r:id="rId22"/>
    <p:sldId id="896" r:id="rId23"/>
    <p:sldId id="275" r:id="rId24"/>
    <p:sldId id="276" r:id="rId25"/>
  </p:sldIdLst>
  <p:sldSz cx="9144000" cy="6858000" type="screen4x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B4F6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varScale="1">
        <p:scale>
          <a:sx n="97" d="100"/>
          <a:sy n="97" d="100"/>
        </p:scale>
        <p:origin x="13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2AEACF95-F577-4D00-B4B0-3E715B19EB1E}" type="datetimeFigureOut">
              <a:rPr kumimoji="1" lang="ja-JP" altLang="en-US" smtClean="0"/>
              <a:t>2018/11/13</a:t>
            </a:fld>
            <a:endParaRPr kumimoji="1" lang="ja-JP" altLang="en-US"/>
          </a:p>
        </p:txBody>
      </p:sp>
      <p:sp>
        <p:nvSpPr>
          <p:cNvPr id="4" name="スライド イメージ プレースホルダー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EBAC9860-5CB9-421D-A0BC-FAD60F279B43}" type="slidenum">
              <a:rPr kumimoji="1" lang="ja-JP" altLang="en-US" smtClean="0"/>
              <a:t>‹#›</a:t>
            </a:fld>
            <a:endParaRPr kumimoji="1" lang="ja-JP" altLang="en-US"/>
          </a:p>
        </p:txBody>
      </p:sp>
    </p:spTree>
    <p:extLst>
      <p:ext uri="{BB962C8B-B14F-4D97-AF65-F5344CB8AC3E}">
        <p14:creationId xmlns:p14="http://schemas.microsoft.com/office/powerpoint/2010/main" val="199817202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海底鉱物資源には，主にここに示す４つの資源があります。それぞれの資源は，海底の地質やテクトニクスに強く関連しています。</a:t>
            </a:r>
            <a:endParaRPr kumimoji="1" lang="en-US" altLang="ja-JP" dirty="0"/>
          </a:p>
          <a:p>
            <a:r>
              <a:rPr kumimoji="1" lang="ja-JP" altLang="en-US" dirty="0"/>
              <a:t>熱水鉱床は，海底火山活動によって形成されます。プレートが誕生する中央海嶺では，海嶺型の硫化物の鉱床が，日本のような沈み込み帯では，島弧型の硫化物鉱床が形成されます。これらは，銅，亜鉛，鉛，金，銀などの資源として期待されています。</a:t>
            </a:r>
            <a:endParaRPr kumimoji="1" lang="en-US" altLang="ja-JP" dirty="0"/>
          </a:p>
          <a:p>
            <a:r>
              <a:rPr kumimoji="1" lang="ja-JP" altLang="en-US" dirty="0"/>
              <a:t>一方，深海には鉄・マンガンを主成分とする鉱物資源も存在します。古い海山の斜面には，マンガンクラスト，あるいは，コバルトリッチクラストと呼ばれる数センチから</a:t>
            </a:r>
            <a:r>
              <a:rPr kumimoji="1" lang="en-US" altLang="ja-JP" dirty="0"/>
              <a:t>10</a:t>
            </a:r>
            <a:r>
              <a:rPr kumimoji="1" lang="ja-JP" altLang="en-US" dirty="0"/>
              <a:t>センチあまりの厚さで覆う鉱物があり，コバルト，ニッケル，テルル，レアアースに富んでいます。</a:t>
            </a:r>
            <a:endParaRPr kumimoji="1" lang="en-US" altLang="ja-JP" dirty="0"/>
          </a:p>
          <a:p>
            <a:r>
              <a:rPr kumimoji="1" lang="ja-JP" altLang="en-US" dirty="0"/>
              <a:t>深海には，マンガンノジュールと言われる鉄・マンガン酸化物の玉があることが知られています。これらは，銅，ニッケル，亜鉛などに富みます。</a:t>
            </a:r>
            <a:endParaRPr kumimoji="1" lang="en-US" altLang="ja-JP" dirty="0"/>
          </a:p>
          <a:p>
            <a:r>
              <a:rPr kumimoji="1" lang="ja-JP" altLang="en-US" dirty="0"/>
              <a:t>深海には，レアアース泥と言われるレアアースに富んだ泥も存在します。</a:t>
            </a:r>
            <a:endParaRPr kumimoji="1" lang="en-US" altLang="ja-JP" dirty="0"/>
          </a:p>
          <a:p>
            <a:r>
              <a:rPr kumimoji="1" lang="en-US" altLang="ja-JP" dirty="0"/>
              <a:t>SIP</a:t>
            </a:r>
            <a:r>
              <a:rPr kumimoji="1" lang="ja-JP" altLang="en-US" dirty="0"/>
              <a:t>の計画では，熱水鉱床，コバルトリッチクラスト，レアアース泥の成因解明を目指しています。</a:t>
            </a:r>
            <a:endParaRPr kumimoji="1" lang="en-US" altLang="ja-JP" dirty="0"/>
          </a:p>
        </p:txBody>
      </p:sp>
      <p:sp>
        <p:nvSpPr>
          <p:cNvPr id="4" name="スライド番号プレースホルダー 3"/>
          <p:cNvSpPr>
            <a:spLocks noGrp="1"/>
          </p:cNvSpPr>
          <p:nvPr>
            <p:ph type="sldNum" sz="quarter" idx="10"/>
          </p:nvPr>
        </p:nvSpPr>
        <p:spPr/>
        <p:txBody>
          <a:bodyPr/>
          <a:lstStyle/>
          <a:p>
            <a:pPr defTabSz="495239">
              <a:defRPr/>
            </a:pPr>
            <a:fld id="{D7922DDA-2980-4448-9B31-EBD322CF6A09}" type="slidenum">
              <a:rPr kumimoji="1" lang="ja-JP" altLang="en-US" sz="1400">
                <a:solidFill>
                  <a:prstClr val="black"/>
                </a:solidFill>
                <a:latin typeface="Calibri"/>
                <a:ea typeface="ＭＳ Ｐゴシック" panose="020B0600070205080204" pitchFamily="50" charset="-128"/>
              </a:rPr>
              <a:pPr defTabSz="495239">
                <a:defRPr/>
              </a:pPr>
              <a:t>2</a:t>
            </a:fld>
            <a:endParaRPr kumimoji="1" lang="ja-JP" altLang="en-US" sz="140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422155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b="1" dirty="0">
                <a:solidFill>
                  <a:srgbClr val="FFFF00"/>
                </a:solidFill>
              </a:rPr>
              <a:t>水深</a:t>
            </a:r>
            <a:r>
              <a:rPr lang="en-US" altLang="ja-JP" sz="1400" b="1" dirty="0">
                <a:solidFill>
                  <a:srgbClr val="FFFF00"/>
                </a:solidFill>
              </a:rPr>
              <a:t>6000 - 500m</a:t>
            </a:r>
            <a:r>
              <a:rPr lang="ja-JP" altLang="en-US" sz="1400" b="1" dirty="0">
                <a:solidFill>
                  <a:srgbClr val="FFFF00"/>
                </a:solidFill>
              </a:rPr>
              <a:t>域の海山斜面を覆う（最大厚さ数～</a:t>
            </a:r>
            <a:r>
              <a:rPr lang="en-US" altLang="ja-JP" sz="1400" b="1" dirty="0">
                <a:solidFill>
                  <a:srgbClr val="FFFF00"/>
                </a:solidFill>
              </a:rPr>
              <a:t>20cm</a:t>
            </a:r>
            <a:r>
              <a:rPr lang="ja-JP" altLang="en-US" sz="1400" b="1" dirty="0">
                <a:solidFill>
                  <a:srgbClr val="FFFF00"/>
                </a:solidFill>
              </a:rPr>
              <a:t>）鉄・マンガンの酸化水酸化物。</a:t>
            </a:r>
            <a:endParaRPr lang="en-US" altLang="ja-JP" sz="1400" b="1" dirty="0">
              <a:solidFill>
                <a:srgbClr val="FFFF00"/>
              </a:solidFill>
            </a:endParaRPr>
          </a:p>
          <a:p>
            <a:r>
              <a:rPr lang="en-US" altLang="ja-JP" sz="1400" b="1" dirty="0">
                <a:solidFill>
                  <a:srgbClr val="FFFF00"/>
                </a:solidFill>
                <a:cs typeface="Times New Roman" pitchFamily="18" charset="0"/>
              </a:rPr>
              <a:t>Ni, Co ~1</a:t>
            </a:r>
            <a:r>
              <a:rPr lang="ja-JP" altLang="en-US" sz="1400" b="1" dirty="0">
                <a:solidFill>
                  <a:srgbClr val="FFFF00"/>
                </a:solidFill>
                <a:cs typeface="Times New Roman" pitchFamily="18" charset="0"/>
              </a:rPr>
              <a:t>％； </a:t>
            </a:r>
            <a:r>
              <a:rPr lang="en-US" altLang="ja-JP" sz="1400" b="1" dirty="0">
                <a:solidFill>
                  <a:srgbClr val="FFFF00"/>
                </a:solidFill>
                <a:cs typeface="Times New Roman" pitchFamily="18" charset="0"/>
              </a:rPr>
              <a:t>Pt</a:t>
            </a:r>
            <a:r>
              <a:rPr lang="ja-JP" altLang="en-US" sz="1400" b="1" dirty="0">
                <a:solidFill>
                  <a:srgbClr val="FFFF00"/>
                </a:solidFill>
                <a:cs typeface="Times New Roman" pitchFamily="18" charset="0"/>
              </a:rPr>
              <a:t> </a:t>
            </a:r>
            <a:r>
              <a:rPr lang="en-US" altLang="ja-JP" sz="1400" b="1" dirty="0">
                <a:solidFill>
                  <a:srgbClr val="FFFF00"/>
                </a:solidFill>
                <a:cs typeface="Times New Roman" pitchFamily="18" charset="0"/>
              </a:rPr>
              <a:t>~2 ppm</a:t>
            </a:r>
            <a:r>
              <a:rPr lang="ja-JP" altLang="en-US" sz="1400" b="1" dirty="0">
                <a:solidFill>
                  <a:srgbClr val="FFFF00"/>
                </a:solidFill>
                <a:cs typeface="Times New Roman" pitchFamily="18" charset="0"/>
              </a:rPr>
              <a:t>； </a:t>
            </a:r>
            <a:r>
              <a:rPr lang="en-US" altLang="ja-JP" sz="1400" b="1" dirty="0">
                <a:solidFill>
                  <a:srgbClr val="FFFF00"/>
                </a:solidFill>
                <a:cs typeface="Times New Roman" pitchFamily="18" charset="0"/>
              </a:rPr>
              <a:t>ΣREE</a:t>
            </a:r>
            <a:r>
              <a:rPr lang="ja-JP" altLang="en-US" sz="1400" b="1" dirty="0">
                <a:solidFill>
                  <a:srgbClr val="FFFF00"/>
                </a:solidFill>
                <a:cs typeface="Times New Roman" pitchFamily="18" charset="0"/>
              </a:rPr>
              <a:t> </a:t>
            </a:r>
            <a:r>
              <a:rPr lang="en-US" altLang="ja-JP" sz="1400" b="1" dirty="0">
                <a:solidFill>
                  <a:srgbClr val="FFFF00"/>
                </a:solidFill>
                <a:cs typeface="Times New Roman" pitchFamily="18" charset="0"/>
              </a:rPr>
              <a:t>~0.2 %, </a:t>
            </a:r>
            <a:r>
              <a:rPr lang="en-US" altLang="ja-JP" sz="1400" b="1" dirty="0" err="1">
                <a:solidFill>
                  <a:srgbClr val="FFFF00"/>
                </a:solidFill>
                <a:cs typeface="Times New Roman" pitchFamily="18" charset="0"/>
              </a:rPr>
              <a:t>Ti</a:t>
            </a:r>
            <a:r>
              <a:rPr lang="en-US" altLang="ja-JP" sz="1400" b="1" dirty="0">
                <a:solidFill>
                  <a:srgbClr val="FFFF00"/>
                </a:solidFill>
                <a:cs typeface="Times New Roman" pitchFamily="18" charset="0"/>
              </a:rPr>
              <a:t>, </a:t>
            </a:r>
            <a:r>
              <a:rPr lang="en-US" altLang="ja-JP" sz="1400" b="1" dirty="0" err="1">
                <a:solidFill>
                  <a:srgbClr val="FFFF00"/>
                </a:solidFill>
                <a:cs typeface="Times New Roman" pitchFamily="18" charset="0"/>
              </a:rPr>
              <a:t>Te</a:t>
            </a:r>
            <a:r>
              <a:rPr lang="en-US" altLang="ja-JP" sz="1400" b="1" dirty="0">
                <a:solidFill>
                  <a:srgbClr val="FFFF00"/>
                </a:solidFill>
                <a:cs typeface="Times New Roman" pitchFamily="18" charset="0"/>
              </a:rPr>
              <a:t> (</a:t>
            </a:r>
            <a:r>
              <a:rPr lang="en-US" altLang="ja-JP" sz="1400" b="1" dirty="0" err="1">
                <a:solidFill>
                  <a:srgbClr val="FFFF00"/>
                </a:solidFill>
                <a:cs typeface="Times New Roman" pitchFamily="18" charset="0"/>
              </a:rPr>
              <a:t>Cronan</a:t>
            </a:r>
            <a:r>
              <a:rPr lang="en-US" altLang="ja-JP" sz="1400" b="1" dirty="0">
                <a:solidFill>
                  <a:srgbClr val="FFFF00"/>
                </a:solidFill>
                <a:cs typeface="Times New Roman" pitchFamily="18" charset="0"/>
              </a:rPr>
              <a:t>, 1980</a:t>
            </a:r>
            <a:r>
              <a:rPr lang="ja-JP" altLang="en-US" sz="1400" b="1" dirty="0">
                <a:solidFill>
                  <a:srgbClr val="FFFF00"/>
                </a:solidFill>
                <a:cs typeface="Times New Roman" pitchFamily="18" charset="0"/>
              </a:rPr>
              <a:t>；臼井ほか，</a:t>
            </a:r>
            <a:r>
              <a:rPr lang="en-US" altLang="ja-JP" sz="1400" b="1" dirty="0">
                <a:solidFill>
                  <a:srgbClr val="FFFF00"/>
                </a:solidFill>
                <a:cs typeface="Times New Roman" pitchFamily="18" charset="0"/>
              </a:rPr>
              <a:t>1994)</a:t>
            </a:r>
          </a:p>
          <a:p>
            <a:r>
              <a:rPr lang="en-US" altLang="ja-JP" sz="1400" b="1" dirty="0">
                <a:solidFill>
                  <a:srgbClr val="FFFF00"/>
                </a:solidFill>
                <a:cs typeface="Times New Roman" pitchFamily="18" charset="0"/>
              </a:rPr>
              <a:t>           </a:t>
            </a:r>
            <a:r>
              <a:rPr lang="ja-JP" altLang="en-US" sz="1400" b="1" dirty="0">
                <a:solidFill>
                  <a:srgbClr val="66FFFF"/>
                </a:solidFill>
                <a:cs typeface="Times New Roman" pitchFamily="18" charset="0"/>
              </a:rPr>
              <a:t>レアメタル資源としてのポテンシャル</a:t>
            </a:r>
            <a:endParaRPr lang="en-US" altLang="ja-JP" sz="1400" b="1" dirty="0">
              <a:solidFill>
                <a:srgbClr val="66FFFF"/>
              </a:solidFill>
              <a:cs typeface="Times New Roman" pitchFamily="18" charset="0"/>
            </a:endParaRPr>
          </a:p>
          <a:p>
            <a:endParaRPr lang="en-US" altLang="ja-JP" sz="1400" b="1" dirty="0">
              <a:solidFill>
                <a:srgbClr val="FFFF00"/>
              </a:solidFill>
              <a:cs typeface="Times New Roman" pitchFamily="18" charset="0"/>
            </a:endParaRPr>
          </a:p>
          <a:p>
            <a:r>
              <a:rPr lang="ja-JP" altLang="en-US" sz="1400" b="1" dirty="0">
                <a:solidFill>
                  <a:srgbClr val="FFFF00"/>
                </a:solidFill>
                <a:cs typeface="Times New Roman" pitchFamily="18" charset="0"/>
              </a:rPr>
              <a:t>海底環境の変遷を数千万年にわたって記録して</a:t>
            </a:r>
            <a:endParaRPr kumimoji="1" lang="ja-JP" altLang="en-US" dirty="0"/>
          </a:p>
        </p:txBody>
      </p:sp>
      <p:sp>
        <p:nvSpPr>
          <p:cNvPr id="4" name="スライド番号プレースホルダー 3"/>
          <p:cNvSpPr>
            <a:spLocks noGrp="1"/>
          </p:cNvSpPr>
          <p:nvPr>
            <p:ph type="sldNum" sz="quarter" idx="10"/>
          </p:nvPr>
        </p:nvSpPr>
        <p:spPr/>
        <p:txBody>
          <a:bodyPr/>
          <a:lstStyle/>
          <a:p>
            <a:pPr defTabSz="495239">
              <a:defRPr/>
            </a:pPr>
            <a:fld id="{D7922DDA-2980-4448-9B31-EBD322CF6A09}" type="slidenum">
              <a:rPr kumimoji="1" lang="ja-JP" altLang="en-US" sz="1400">
                <a:solidFill>
                  <a:prstClr val="black"/>
                </a:solidFill>
                <a:latin typeface="Calibri"/>
                <a:ea typeface="ＭＳ Ｐゴシック" panose="020B0600070205080204" pitchFamily="50" charset="-128"/>
              </a:rPr>
              <a:pPr defTabSz="495239">
                <a:defRPr/>
              </a:pPr>
              <a:t>3</a:t>
            </a:fld>
            <a:endParaRPr kumimoji="1" lang="ja-JP" altLang="en-US" sz="140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46512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9769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97356" fontAlgn="base">
              <a:spcBef>
                <a:spcPct val="0"/>
              </a:spcBef>
              <a:spcAft>
                <a:spcPct val="0"/>
              </a:spcAft>
              <a:defRPr/>
            </a:pPr>
            <a:fld id="{BDC5A0CE-6B5F-4C26-9782-CBBAA381741A}" type="slidenum">
              <a:rPr kumimoji="1" lang="en-US" altLang="ja-JP">
                <a:solidFill>
                  <a:prstClr val="black"/>
                </a:solidFill>
                <a:latin typeface="Arial" pitchFamily="34" charset="0"/>
                <a:ea typeface="ＭＳ Ｐゴシック" pitchFamily="50" charset="-128"/>
              </a:rPr>
              <a:pPr defTabSz="997356" fontAlgn="base">
                <a:spcBef>
                  <a:spcPct val="0"/>
                </a:spcBef>
                <a:spcAft>
                  <a:spcPct val="0"/>
                </a:spcAft>
                <a:defRPr/>
              </a:pPr>
              <a:t>8</a:t>
            </a:fld>
            <a:endParaRPr kumimoji="1" lang="en-US" altLang="ja-JP">
              <a:solidFill>
                <a:prstClr val="black"/>
              </a:solidFill>
              <a:latin typeface="Arial" pitchFamily="34" charset="0"/>
              <a:ea typeface="ＭＳ Ｐゴシック" pitchFamily="50" charset="-128"/>
            </a:endParaRPr>
          </a:p>
        </p:txBody>
      </p:sp>
      <p:sp>
        <p:nvSpPr>
          <p:cNvPr id="58371" name="Rectangle 2"/>
          <p:cNvSpPr>
            <a:spLocks noGrp="1" noRot="1" noChangeAspect="1" noChangeArrowheads="1" noTextEdit="1"/>
          </p:cNvSpPr>
          <p:nvPr>
            <p:ph type="sldImg"/>
          </p:nvPr>
        </p:nvSpPr>
        <p:spPr>
          <a:xfrm>
            <a:off x="741363" y="833438"/>
            <a:ext cx="5562600" cy="4171950"/>
          </a:xfrm>
          <a:ln/>
        </p:spPr>
      </p:sp>
      <p:sp>
        <p:nvSpPr>
          <p:cNvPr id="58372" name="Rectangle 3"/>
          <p:cNvSpPr>
            <a:spLocks noGrp="1" noChangeArrowheads="1"/>
          </p:cNvSpPr>
          <p:nvPr>
            <p:ph type="body" idx="1"/>
          </p:nvPr>
        </p:nvSpPr>
        <p:spPr>
          <a:noFill/>
          <a:ln/>
        </p:spPr>
        <p:txBody>
          <a:bodyPr/>
          <a:lstStyle/>
          <a:p>
            <a:endParaRPr lang="en-US" altLang="ja-JP">
              <a:ea typeface="ＭＳ Ｐ明朝" charset="-128"/>
            </a:endParaRPr>
          </a:p>
        </p:txBody>
      </p:sp>
    </p:spTree>
    <p:extLst>
      <p:ext uri="{BB962C8B-B14F-4D97-AF65-F5344CB8AC3E}">
        <p14:creationId xmlns:p14="http://schemas.microsoft.com/office/powerpoint/2010/main" val="3693712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After</a:t>
            </a:r>
            <a:r>
              <a:rPr kumimoji="1" lang="en-US" altLang="ja-JP" baseline="0" dirty="0"/>
              <a:t> appropriate fixation and preparation, we can see the original figures of microbes on the Mn crust. </a:t>
            </a:r>
          </a:p>
          <a:p>
            <a:r>
              <a:rPr kumimoji="1" lang="en-US" altLang="ja-JP" baseline="0" dirty="0"/>
              <a:t>SEM images. Bumpy surface. </a:t>
            </a:r>
          </a:p>
          <a:p>
            <a:r>
              <a:rPr kumimoji="1" lang="en-US" altLang="ja-JP" baseline="0" dirty="0"/>
              <a:t>Rod and ball-shaped cells were observed on the surfaces of the Mn crusts collected at shallow and deep water depth.</a:t>
            </a:r>
          </a:p>
          <a:p>
            <a:r>
              <a:rPr kumimoji="1" lang="en-US" altLang="ja-JP" baseline="0" dirty="0"/>
              <a:t> Nano-sized fibers like as biofilm were also observed around cells. Probably, these biofilm-like </a:t>
            </a:r>
            <a:r>
              <a:rPr kumimoji="1" lang="en-US" altLang="ja-JP" baseline="0" dirty="0" err="1"/>
              <a:t>nano</a:t>
            </a:r>
            <a:r>
              <a:rPr kumimoji="1" lang="en-US" altLang="ja-JP" baseline="0" dirty="0"/>
              <a:t> fibers are composed of organic materials produced by microbes.</a:t>
            </a:r>
            <a:endParaRPr kumimoji="1" lang="ja-JP" altLang="en-US" dirty="0"/>
          </a:p>
        </p:txBody>
      </p:sp>
      <p:sp>
        <p:nvSpPr>
          <p:cNvPr id="4" name="スライド番号プレースホルダー 3"/>
          <p:cNvSpPr>
            <a:spLocks noGrp="1"/>
          </p:cNvSpPr>
          <p:nvPr>
            <p:ph type="sldNum" sz="quarter" idx="10"/>
          </p:nvPr>
        </p:nvSpPr>
        <p:spPr/>
        <p:txBody>
          <a:bodyPr/>
          <a:lstStyle/>
          <a:p>
            <a:pPr defTabSz="990478">
              <a:defRPr/>
            </a:pPr>
            <a:fld id="{BFB73F02-84EC-F14E-A5F1-B2EA8D5CA5A0}" type="slidenum">
              <a:rPr kumimoji="1" lang="ja-JP" altLang="en-US">
                <a:solidFill>
                  <a:prstClr val="black"/>
                </a:solidFill>
                <a:latin typeface="Yu Gothic" panose="020F0502020204030204"/>
                <a:ea typeface="Yu Gothic" panose="020B0400000000000000" pitchFamily="50" charset="-128"/>
              </a:rPr>
              <a:pPr defTabSz="990478">
                <a:defRPr/>
              </a:pPr>
              <a:t>9</a:t>
            </a:fld>
            <a:endParaRPr kumimoji="1"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1342249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dirty="0"/>
          </a:p>
        </p:txBody>
      </p:sp>
    </p:spTree>
    <p:extLst>
      <p:ext uri="{BB962C8B-B14F-4D97-AF65-F5344CB8AC3E}">
        <p14:creationId xmlns:p14="http://schemas.microsoft.com/office/powerpoint/2010/main" val="3409007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9536E91-8923-4079-908E-D3F6B1534731}" type="datetimeFigureOut">
              <a:rPr kumimoji="1" lang="ja-JP" altLang="en-US" smtClean="0"/>
              <a:t>2018/11/13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F7ECB9-BDE2-47BA-A230-D9DC4BD6F634}" type="slidenum">
              <a:rPr kumimoji="1" lang="ja-JP" altLang="en-US" smtClean="0"/>
              <a:t>‹#›</a:t>
            </a:fld>
            <a:endParaRPr kumimoji="1" lang="ja-JP" altLang="en-US"/>
          </a:p>
        </p:txBody>
      </p:sp>
    </p:spTree>
    <p:extLst>
      <p:ext uri="{BB962C8B-B14F-4D97-AF65-F5344CB8AC3E}">
        <p14:creationId xmlns:p14="http://schemas.microsoft.com/office/powerpoint/2010/main" val="3396067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9536E91-8923-4079-908E-D3F6B1534731}" type="datetimeFigureOut">
              <a:rPr kumimoji="1" lang="ja-JP" altLang="en-US" smtClean="0"/>
              <a:t>2018/11/13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F7ECB9-BDE2-47BA-A230-D9DC4BD6F634}" type="slidenum">
              <a:rPr kumimoji="1" lang="ja-JP" altLang="en-US" smtClean="0"/>
              <a:t>‹#›</a:t>
            </a:fld>
            <a:endParaRPr kumimoji="1" lang="ja-JP" altLang="en-US"/>
          </a:p>
        </p:txBody>
      </p:sp>
    </p:spTree>
    <p:extLst>
      <p:ext uri="{BB962C8B-B14F-4D97-AF65-F5344CB8AC3E}">
        <p14:creationId xmlns:p14="http://schemas.microsoft.com/office/powerpoint/2010/main" val="3498442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9536E91-8923-4079-908E-D3F6B1534731}" type="datetimeFigureOut">
              <a:rPr kumimoji="1" lang="ja-JP" altLang="en-US" smtClean="0"/>
              <a:t>2018/11/13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F7ECB9-BDE2-47BA-A230-D9DC4BD6F634}" type="slidenum">
              <a:rPr kumimoji="1" lang="ja-JP" altLang="en-US" smtClean="0"/>
              <a:t>‹#›</a:t>
            </a:fld>
            <a:endParaRPr kumimoji="1" lang="ja-JP" altLang="en-US"/>
          </a:p>
        </p:txBody>
      </p:sp>
    </p:spTree>
    <p:extLst>
      <p:ext uri="{BB962C8B-B14F-4D97-AF65-F5344CB8AC3E}">
        <p14:creationId xmlns:p14="http://schemas.microsoft.com/office/powerpoint/2010/main" val="1510181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8388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47220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02090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26085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1704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29390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42637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92576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9536E91-8923-4079-908E-D3F6B1534731}" type="datetimeFigureOut">
              <a:rPr kumimoji="1" lang="ja-JP" altLang="en-US" smtClean="0"/>
              <a:t>2018/11/13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F7ECB9-BDE2-47BA-A230-D9DC4BD6F634}" type="slidenum">
              <a:rPr kumimoji="1" lang="ja-JP" altLang="en-US" smtClean="0"/>
              <a:t>‹#›</a:t>
            </a:fld>
            <a:endParaRPr kumimoji="1" lang="ja-JP" altLang="en-US"/>
          </a:p>
        </p:txBody>
      </p:sp>
    </p:spTree>
    <p:extLst>
      <p:ext uri="{BB962C8B-B14F-4D97-AF65-F5344CB8AC3E}">
        <p14:creationId xmlns:p14="http://schemas.microsoft.com/office/powerpoint/2010/main" val="1316021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89003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5869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77798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7" name="Picture 2" descr="O:\◆グループフォルダ\戦略的イノベ創造PG\18シンポジウム\ロゴ案\ロゴ（決定）\JPG\カラー\sip_logo_color_04.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525344"/>
            <a:ext cx="2860448" cy="332656"/>
          </a:xfrm>
          <a:prstGeom prst="rect">
            <a:avLst/>
          </a:prstGeom>
          <a:noFill/>
          <a:extLst>
            <a:ext uri="{909E8E84-426E-40DD-AFC4-6F175D3DCCD1}">
              <a14:hiddenFill xmlns:a14="http://schemas.microsoft.com/office/drawing/2010/main">
                <a:solidFill>
                  <a:srgbClr val="FFFFFF"/>
                </a:solidFill>
              </a14:hiddenFill>
            </a:ext>
          </a:extLst>
        </p:spPr>
      </p:pic>
      <p:sp>
        <p:nvSpPr>
          <p:cNvPr id="8" name="スライド番号プレースホルダー 3"/>
          <p:cNvSpPr txBox="1">
            <a:spLocks/>
          </p:cNvSpPr>
          <p:nvPr userDrawn="1"/>
        </p:nvSpPr>
        <p:spPr bwMode="auto">
          <a:xfrm>
            <a:off x="8482014" y="6488668"/>
            <a:ext cx="640214" cy="369332"/>
          </a:xfrm>
          <a:prstGeom prst="rect">
            <a:avLst/>
          </a:prstGeom>
          <a:solidFill>
            <a:schemeClr val="bg1"/>
          </a:solidFill>
          <a:ln w="9525">
            <a:noFill/>
            <a:miter lim="800000"/>
            <a:headEnd/>
            <a:tailEnd/>
          </a:ln>
          <a:effectLst/>
          <a:extLst/>
        </p:spPr>
        <p:txBody>
          <a:bodyPr vert="horz" wrap="square" lIns="91440" tIns="45720" rIns="91440" bIns="45720" numCol="1" anchor="t" anchorCtr="0" compatLnSpc="1">
            <a:prstTxWarp prst="textNoShape">
              <a:avLst/>
            </a:prstTxWarp>
            <a:spAutoFit/>
          </a:bodyPr>
          <a:lstStyle>
            <a:defPPr>
              <a:defRPr lang="ja-JP"/>
            </a:defPPr>
            <a:lvl1pPr marL="0" algn="r" defTabSz="914400" rtl="0" eaLnBrk="0" latinLnBrk="0" hangingPunct="0">
              <a:spcBef>
                <a:spcPct val="20000"/>
              </a:spcBef>
              <a:buFont typeface="Arial" charset="0"/>
              <a:buChar char="•"/>
              <a:defRPr kumimoji="1" sz="3200" kern="1200">
                <a:solidFill>
                  <a:schemeClr val="tx1"/>
                </a:solidFill>
                <a:latin typeface="Calibri" pitchFamily="34" charset="0"/>
                <a:ea typeface="ＭＳ Ｐゴシック" charset="-128"/>
                <a:cs typeface="ＭＳ Ｐゴシック" pitchFamily="-84" charset="-128"/>
              </a:defRPr>
            </a:lvl1pPr>
            <a:lvl2pPr marL="742950" indent="-285750" algn="l" defTabSz="914400" rtl="0" eaLnBrk="0" latinLnBrk="0" hangingPunct="0">
              <a:spcBef>
                <a:spcPct val="20000"/>
              </a:spcBef>
              <a:buFont typeface="Arial" charset="0"/>
              <a:buChar char="–"/>
              <a:defRPr kumimoji="1" sz="2800" kern="1200">
                <a:solidFill>
                  <a:schemeClr val="tx1"/>
                </a:solidFill>
                <a:latin typeface="Calibri" pitchFamily="34" charset="0"/>
                <a:ea typeface="ＭＳ Ｐゴシック" charset="-128"/>
                <a:cs typeface="+mn-cs"/>
              </a:defRPr>
            </a:lvl2pPr>
            <a:lvl3pPr marL="1143000" indent="-228600" algn="l" defTabSz="914400" rtl="0" eaLnBrk="0" latinLnBrk="0" hangingPunct="0">
              <a:spcBef>
                <a:spcPct val="20000"/>
              </a:spcBef>
              <a:buFont typeface="Arial" charset="0"/>
              <a:buChar char="•"/>
              <a:defRPr kumimoji="1" sz="2400" kern="1200">
                <a:solidFill>
                  <a:schemeClr val="tx1"/>
                </a:solidFill>
                <a:latin typeface="Calibri" pitchFamily="34" charset="0"/>
                <a:ea typeface="ＭＳ Ｐゴシック" charset="-128"/>
                <a:cs typeface="+mn-cs"/>
              </a:defRPr>
            </a:lvl3pPr>
            <a:lvl4pPr marL="1600200" indent="-228600" algn="l" defTabSz="914400" rtl="0" eaLnBrk="0" latinLnBrk="0" hangingPunct="0">
              <a:spcBef>
                <a:spcPct val="20000"/>
              </a:spcBef>
              <a:buFont typeface="Arial" charset="0"/>
              <a:buChar char="–"/>
              <a:defRPr kumimoji="1" sz="2000" kern="1200">
                <a:solidFill>
                  <a:schemeClr val="tx1"/>
                </a:solidFill>
                <a:latin typeface="Calibri" pitchFamily="34" charset="0"/>
                <a:ea typeface="ＭＳ Ｐゴシック" charset="-128"/>
                <a:cs typeface="+mn-cs"/>
              </a:defRPr>
            </a:lvl4pPr>
            <a:lvl5pPr marL="2057400" indent="-228600" algn="l" defTabSz="914400" rtl="0" eaLnBrk="0" latinLnBrk="0" hangingPunct="0">
              <a:spcBef>
                <a:spcPct val="20000"/>
              </a:spcBef>
              <a:buFont typeface="Arial" charset="0"/>
              <a:buChar char="»"/>
              <a:defRPr kumimoji="1" sz="2000" kern="1200">
                <a:solidFill>
                  <a:schemeClr val="tx1"/>
                </a:solidFill>
                <a:latin typeface="Calibri" pitchFamily="34" charset="0"/>
                <a:ea typeface="ＭＳ Ｐゴシック" charset="-128"/>
                <a:cs typeface="+mn-cs"/>
              </a:defRPr>
            </a:lvl5pPr>
            <a:lvl6pPr marL="2514600" indent="-228600" algn="l" defTabSz="914400" rtl="0" eaLnBrk="0" fontAlgn="base" latinLnBrk="0" hangingPunct="0">
              <a:spcBef>
                <a:spcPct val="20000"/>
              </a:spcBef>
              <a:spcAft>
                <a:spcPct val="0"/>
              </a:spcAft>
              <a:buFont typeface="Arial" charset="0"/>
              <a:buChar char="»"/>
              <a:defRPr kumimoji="1" sz="2000" kern="1200">
                <a:solidFill>
                  <a:schemeClr val="tx1"/>
                </a:solidFill>
                <a:latin typeface="Calibri" pitchFamily="34" charset="0"/>
                <a:ea typeface="ＭＳ Ｐゴシック" charset="-128"/>
                <a:cs typeface="+mn-cs"/>
              </a:defRPr>
            </a:lvl6pPr>
            <a:lvl7pPr marL="2971800" indent="-228600" algn="l" defTabSz="914400" rtl="0" eaLnBrk="0" fontAlgn="base" latinLnBrk="0" hangingPunct="0">
              <a:spcBef>
                <a:spcPct val="20000"/>
              </a:spcBef>
              <a:spcAft>
                <a:spcPct val="0"/>
              </a:spcAft>
              <a:buFont typeface="Arial" charset="0"/>
              <a:buChar char="»"/>
              <a:defRPr kumimoji="1" sz="2000" kern="1200">
                <a:solidFill>
                  <a:schemeClr val="tx1"/>
                </a:solidFill>
                <a:latin typeface="Calibri" pitchFamily="34" charset="0"/>
                <a:ea typeface="ＭＳ Ｐゴシック" charset="-128"/>
                <a:cs typeface="+mn-cs"/>
              </a:defRPr>
            </a:lvl7pPr>
            <a:lvl8pPr marL="3429000" indent="-228600" algn="l" defTabSz="914400" rtl="0" eaLnBrk="0" fontAlgn="base" latinLnBrk="0" hangingPunct="0">
              <a:spcBef>
                <a:spcPct val="20000"/>
              </a:spcBef>
              <a:spcAft>
                <a:spcPct val="0"/>
              </a:spcAft>
              <a:buFont typeface="Arial" charset="0"/>
              <a:buChar char="»"/>
              <a:defRPr kumimoji="1" sz="2000" kern="1200">
                <a:solidFill>
                  <a:schemeClr val="tx1"/>
                </a:solidFill>
                <a:latin typeface="Calibri" pitchFamily="34" charset="0"/>
                <a:ea typeface="ＭＳ Ｐゴシック" charset="-128"/>
                <a:cs typeface="+mn-cs"/>
              </a:defRPr>
            </a:lvl8pPr>
            <a:lvl9pPr marL="3886200" indent="-228600" algn="l" defTabSz="914400" rtl="0" eaLnBrk="0" fontAlgn="base" latinLnBrk="0" hangingPunct="0">
              <a:spcBef>
                <a:spcPct val="20000"/>
              </a:spcBef>
              <a:spcAft>
                <a:spcPct val="0"/>
              </a:spcAft>
              <a:buFont typeface="Arial" charset="0"/>
              <a:buChar char="»"/>
              <a:defRPr kumimoji="1" sz="2000" kern="1200">
                <a:solidFill>
                  <a:schemeClr val="tx1"/>
                </a:solidFill>
                <a:latin typeface="Calibri" pitchFamily="34" charset="0"/>
                <a:ea typeface="ＭＳ Ｐゴシック" charset="-128"/>
                <a:cs typeface="+mn-cs"/>
              </a:defRPr>
            </a:lvl9pPr>
          </a:lstStyle>
          <a:p>
            <a:pPr eaLnBrk="1" fontAlgn="auto" hangingPunct="1">
              <a:spcBef>
                <a:spcPct val="0"/>
              </a:spcBef>
              <a:spcAft>
                <a:spcPts val="0"/>
              </a:spcAft>
              <a:buFontTx/>
              <a:buNone/>
            </a:pPr>
            <a:fld id="{F3472656-E608-4D1A-9BF3-4DF6B0A2D9C7}" type="slidenum">
              <a:rPr lang="en-US" altLang="ja-JP" sz="1800" b="0" smtClean="0">
                <a:solidFill>
                  <a:prstClr val="black"/>
                </a:solidFill>
                <a:latin typeface="Arial" charset="0"/>
                <a:ea typeface="HGP創英角ｺﾞｼｯｸUB" pitchFamily="50" charset="-128"/>
              </a:rPr>
              <a:pPr eaLnBrk="1" fontAlgn="auto" hangingPunct="1">
                <a:spcBef>
                  <a:spcPct val="0"/>
                </a:spcBef>
                <a:spcAft>
                  <a:spcPts val="0"/>
                </a:spcAft>
                <a:buFontTx/>
                <a:buNone/>
              </a:pPr>
              <a:t>‹#›</a:t>
            </a:fld>
            <a:endParaRPr lang="en-US" altLang="ja-JP" sz="1800" b="0" dirty="0">
              <a:solidFill>
                <a:prstClr val="black"/>
              </a:solidFill>
              <a:latin typeface="Arial" charset="0"/>
              <a:ea typeface="HGP創英角ｺﾞｼｯｸUB" pitchFamily="50" charset="-128"/>
            </a:endParaRPr>
          </a:p>
        </p:txBody>
      </p:sp>
    </p:spTree>
    <p:extLst>
      <p:ext uri="{BB962C8B-B14F-4D97-AF65-F5344CB8AC3E}">
        <p14:creationId xmlns:p14="http://schemas.microsoft.com/office/powerpoint/2010/main" val="676583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a:xfrm>
            <a:off x="6876256" y="6356350"/>
            <a:ext cx="2133600" cy="365125"/>
          </a:xfrm>
        </p:spPr>
        <p:txBody>
          <a:bodyPr/>
          <a:lstStyle>
            <a:lvl1pPr>
              <a:defRPr sz="2400"/>
            </a:lvl1pPr>
          </a:lstStyle>
          <a:p>
            <a:fld id="{BCDE9867-5810-42B7-B54B-B4C1EE7978C2}"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7" name="Picture 2" descr="O:\◆グループフォルダ\戦略的イノベ創造PG\18シンポジウム\ロゴ案\ロゴ（決定）\JPG\カラー\sip_logo_color_04.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525344"/>
            <a:ext cx="2860448" cy="33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762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76A3E45-FCE1-4A13-B2C3-9F71E0BDAC53}" type="datetime1">
              <a:rPr lang="ja-JP" altLang="en-US" smtClean="0">
                <a:solidFill>
                  <a:prstClr val="black">
                    <a:tint val="75000"/>
                  </a:prstClr>
                </a:solidFill>
              </a:rPr>
              <a:t>2018/11/13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CDE9867-5810-42B7-B54B-B4C1EE7978C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21922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036217C-EA54-4324-84D8-3AC7B29E4DC7}" type="datetime1">
              <a:rPr lang="ja-JP" altLang="en-US" smtClean="0">
                <a:solidFill>
                  <a:prstClr val="black">
                    <a:tint val="75000"/>
                  </a:prstClr>
                </a:solidFill>
              </a:rPr>
              <a:t>2018/11/13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CDE9867-5810-42B7-B54B-B4C1EE7978C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08829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96BED61-80BE-4940-93EA-4BCFE99EB509}" type="datetime1">
              <a:rPr lang="ja-JP" altLang="en-US" smtClean="0">
                <a:solidFill>
                  <a:prstClr val="black">
                    <a:tint val="75000"/>
                  </a:prstClr>
                </a:solidFill>
              </a:rPr>
              <a:t>2018/11/13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CDE9867-5810-42B7-B54B-B4C1EE7978C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07058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FCAD5F3-09EB-49C6-8E5F-7E21C43801A3}" type="datetime1">
              <a:rPr lang="ja-JP" altLang="en-US" smtClean="0">
                <a:solidFill>
                  <a:prstClr val="black">
                    <a:tint val="75000"/>
                  </a:prstClr>
                </a:solidFill>
              </a:rPr>
              <a:t>2018/11/13</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BCDE9867-5810-42B7-B54B-B4C1EE7978C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028477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32DAECC-C967-4D40-A93E-837F669D4E96}" type="datetime1">
              <a:rPr lang="ja-JP" altLang="en-US" smtClean="0">
                <a:solidFill>
                  <a:prstClr val="black">
                    <a:tint val="75000"/>
                  </a:prstClr>
                </a:solidFill>
              </a:rPr>
              <a:t>2018/11/13</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BCDE9867-5810-42B7-B54B-B4C1EE7978C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77325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9536E91-8923-4079-908E-D3F6B1534731}" type="datetimeFigureOut">
              <a:rPr kumimoji="1" lang="ja-JP" altLang="en-US" smtClean="0"/>
              <a:t>2018/11/13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F7ECB9-BDE2-47BA-A230-D9DC4BD6F634}" type="slidenum">
              <a:rPr kumimoji="1" lang="ja-JP" altLang="en-US" smtClean="0"/>
              <a:t>‹#›</a:t>
            </a:fld>
            <a:endParaRPr kumimoji="1" lang="ja-JP" altLang="en-US"/>
          </a:p>
        </p:txBody>
      </p:sp>
    </p:spTree>
    <p:extLst>
      <p:ext uri="{BB962C8B-B14F-4D97-AF65-F5344CB8AC3E}">
        <p14:creationId xmlns:p14="http://schemas.microsoft.com/office/powerpoint/2010/main" val="4235757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5B1B2F5-B5F1-4BC1-BF23-E7C0F5CC909A}" type="datetime1">
              <a:rPr lang="ja-JP" altLang="en-US" smtClean="0">
                <a:solidFill>
                  <a:prstClr val="black">
                    <a:tint val="75000"/>
                  </a:prstClr>
                </a:solidFill>
              </a:rPr>
              <a:t>2018/11/13</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BCDE9867-5810-42B7-B54B-B4C1EE7978C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86282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5DA309E-3F1D-416E-88AF-881054137858}" type="datetime1">
              <a:rPr lang="ja-JP" altLang="en-US" smtClean="0">
                <a:solidFill>
                  <a:prstClr val="black">
                    <a:tint val="75000"/>
                  </a:prstClr>
                </a:solidFill>
              </a:rPr>
              <a:t>2018/11/13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CDE9867-5810-42B7-B54B-B4C1EE7978C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58232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1AED164-B19B-4F7C-B10F-C511A9E911F9}" type="datetime1">
              <a:rPr lang="ja-JP" altLang="en-US" smtClean="0">
                <a:solidFill>
                  <a:prstClr val="black">
                    <a:tint val="75000"/>
                  </a:prstClr>
                </a:solidFill>
              </a:rPr>
              <a:t>2018/11/13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CDE9867-5810-42B7-B54B-B4C1EE7978C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248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E7E7858-AE4D-46FF-B17D-19390DA0378A}" type="datetime1">
              <a:rPr lang="ja-JP" altLang="en-US" smtClean="0">
                <a:solidFill>
                  <a:prstClr val="black">
                    <a:tint val="75000"/>
                  </a:prstClr>
                </a:solidFill>
              </a:rPr>
              <a:t>2018/11/13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CDE9867-5810-42B7-B54B-B4C1EE7978C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28780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DF642D0-1A71-4A0F-B36A-7912CF79E560}" type="datetime1">
              <a:rPr lang="ja-JP" altLang="en-US" smtClean="0">
                <a:solidFill>
                  <a:prstClr val="black">
                    <a:tint val="75000"/>
                  </a:prstClr>
                </a:solidFill>
              </a:rPr>
              <a:t>2018/11/13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CDE9867-5810-42B7-B54B-B4C1EE7978C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1231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6_タイトルとコンテンツ">
    <p:spTree>
      <p:nvGrpSpPr>
        <p:cNvPr id="1" name=""/>
        <p:cNvGrpSpPr/>
        <p:nvPr/>
      </p:nvGrpSpPr>
      <p:grpSpPr>
        <a:xfrm>
          <a:off x="0" y="0"/>
          <a:ext cx="0" cy="0"/>
          <a:chOff x="0" y="0"/>
          <a:chExt cx="0" cy="0"/>
        </a:xfrm>
      </p:grpSpPr>
      <p:sp>
        <p:nvSpPr>
          <p:cNvPr id="14" name="スライド番号プレースホルダー 3"/>
          <p:cNvSpPr txBox="1">
            <a:spLocks/>
          </p:cNvSpPr>
          <p:nvPr userDrawn="1"/>
        </p:nvSpPr>
        <p:spPr bwMode="auto">
          <a:xfrm>
            <a:off x="8482014" y="6488668"/>
            <a:ext cx="640214" cy="369332"/>
          </a:xfrm>
          <a:prstGeom prst="rect">
            <a:avLst/>
          </a:prstGeom>
          <a:solidFill>
            <a:schemeClr val="bg1"/>
          </a:solidFill>
          <a:ln w="9525">
            <a:noFill/>
            <a:miter lim="800000"/>
            <a:headEnd/>
            <a:tailEnd/>
          </a:ln>
          <a:effectLst/>
          <a:extLst/>
        </p:spPr>
        <p:txBody>
          <a:bodyPr vert="horz" wrap="square" lIns="91440" tIns="45720" rIns="91440" bIns="45720" numCol="1" anchor="t" anchorCtr="0" compatLnSpc="1">
            <a:prstTxWarp prst="textNoShape">
              <a:avLst/>
            </a:prstTxWarp>
            <a:spAutoFit/>
          </a:bodyPr>
          <a:lstStyle>
            <a:defPPr>
              <a:defRPr lang="ja-JP"/>
            </a:defPPr>
            <a:lvl1pPr marL="0" algn="r" defTabSz="914400" rtl="0" eaLnBrk="0" latinLnBrk="0" hangingPunct="0">
              <a:spcBef>
                <a:spcPct val="20000"/>
              </a:spcBef>
              <a:buFont typeface="Arial" charset="0"/>
              <a:buChar char="•"/>
              <a:defRPr kumimoji="1" sz="3200" kern="1200">
                <a:solidFill>
                  <a:schemeClr val="tx1"/>
                </a:solidFill>
                <a:latin typeface="Calibri" pitchFamily="34" charset="0"/>
                <a:ea typeface="ＭＳ Ｐゴシック" charset="-128"/>
                <a:cs typeface="ＭＳ Ｐゴシック" pitchFamily="-84" charset="-128"/>
              </a:defRPr>
            </a:lvl1pPr>
            <a:lvl2pPr marL="742950" indent="-285750" algn="l" defTabSz="914400" rtl="0" eaLnBrk="0" latinLnBrk="0" hangingPunct="0">
              <a:spcBef>
                <a:spcPct val="20000"/>
              </a:spcBef>
              <a:buFont typeface="Arial" charset="0"/>
              <a:buChar char="–"/>
              <a:defRPr kumimoji="1" sz="2800" kern="1200">
                <a:solidFill>
                  <a:schemeClr val="tx1"/>
                </a:solidFill>
                <a:latin typeface="Calibri" pitchFamily="34" charset="0"/>
                <a:ea typeface="ＭＳ Ｐゴシック" charset="-128"/>
                <a:cs typeface="+mn-cs"/>
              </a:defRPr>
            </a:lvl2pPr>
            <a:lvl3pPr marL="1143000" indent="-228600" algn="l" defTabSz="914400" rtl="0" eaLnBrk="0" latinLnBrk="0" hangingPunct="0">
              <a:spcBef>
                <a:spcPct val="20000"/>
              </a:spcBef>
              <a:buFont typeface="Arial" charset="0"/>
              <a:buChar char="•"/>
              <a:defRPr kumimoji="1" sz="2400" kern="1200">
                <a:solidFill>
                  <a:schemeClr val="tx1"/>
                </a:solidFill>
                <a:latin typeface="Calibri" pitchFamily="34" charset="0"/>
                <a:ea typeface="ＭＳ Ｐゴシック" charset="-128"/>
                <a:cs typeface="+mn-cs"/>
              </a:defRPr>
            </a:lvl3pPr>
            <a:lvl4pPr marL="1600200" indent="-228600" algn="l" defTabSz="914400" rtl="0" eaLnBrk="0" latinLnBrk="0" hangingPunct="0">
              <a:spcBef>
                <a:spcPct val="20000"/>
              </a:spcBef>
              <a:buFont typeface="Arial" charset="0"/>
              <a:buChar char="–"/>
              <a:defRPr kumimoji="1" sz="2000" kern="1200">
                <a:solidFill>
                  <a:schemeClr val="tx1"/>
                </a:solidFill>
                <a:latin typeface="Calibri" pitchFamily="34" charset="0"/>
                <a:ea typeface="ＭＳ Ｐゴシック" charset="-128"/>
                <a:cs typeface="+mn-cs"/>
              </a:defRPr>
            </a:lvl4pPr>
            <a:lvl5pPr marL="2057400" indent="-228600" algn="l" defTabSz="914400" rtl="0" eaLnBrk="0" latinLnBrk="0" hangingPunct="0">
              <a:spcBef>
                <a:spcPct val="20000"/>
              </a:spcBef>
              <a:buFont typeface="Arial" charset="0"/>
              <a:buChar char="»"/>
              <a:defRPr kumimoji="1" sz="2000" kern="1200">
                <a:solidFill>
                  <a:schemeClr val="tx1"/>
                </a:solidFill>
                <a:latin typeface="Calibri" pitchFamily="34" charset="0"/>
                <a:ea typeface="ＭＳ Ｐゴシック" charset="-128"/>
                <a:cs typeface="+mn-cs"/>
              </a:defRPr>
            </a:lvl5pPr>
            <a:lvl6pPr marL="2514600" indent="-228600" algn="l" defTabSz="914400" rtl="0" eaLnBrk="0" fontAlgn="base" latinLnBrk="0" hangingPunct="0">
              <a:spcBef>
                <a:spcPct val="20000"/>
              </a:spcBef>
              <a:spcAft>
                <a:spcPct val="0"/>
              </a:spcAft>
              <a:buFont typeface="Arial" charset="0"/>
              <a:buChar char="»"/>
              <a:defRPr kumimoji="1" sz="2000" kern="1200">
                <a:solidFill>
                  <a:schemeClr val="tx1"/>
                </a:solidFill>
                <a:latin typeface="Calibri" pitchFamily="34" charset="0"/>
                <a:ea typeface="ＭＳ Ｐゴシック" charset="-128"/>
                <a:cs typeface="+mn-cs"/>
              </a:defRPr>
            </a:lvl6pPr>
            <a:lvl7pPr marL="2971800" indent="-228600" algn="l" defTabSz="914400" rtl="0" eaLnBrk="0" fontAlgn="base" latinLnBrk="0" hangingPunct="0">
              <a:spcBef>
                <a:spcPct val="20000"/>
              </a:spcBef>
              <a:spcAft>
                <a:spcPct val="0"/>
              </a:spcAft>
              <a:buFont typeface="Arial" charset="0"/>
              <a:buChar char="»"/>
              <a:defRPr kumimoji="1" sz="2000" kern="1200">
                <a:solidFill>
                  <a:schemeClr val="tx1"/>
                </a:solidFill>
                <a:latin typeface="Calibri" pitchFamily="34" charset="0"/>
                <a:ea typeface="ＭＳ Ｐゴシック" charset="-128"/>
                <a:cs typeface="+mn-cs"/>
              </a:defRPr>
            </a:lvl7pPr>
            <a:lvl8pPr marL="3429000" indent="-228600" algn="l" defTabSz="914400" rtl="0" eaLnBrk="0" fontAlgn="base" latinLnBrk="0" hangingPunct="0">
              <a:spcBef>
                <a:spcPct val="20000"/>
              </a:spcBef>
              <a:spcAft>
                <a:spcPct val="0"/>
              </a:spcAft>
              <a:buFont typeface="Arial" charset="0"/>
              <a:buChar char="»"/>
              <a:defRPr kumimoji="1" sz="2000" kern="1200">
                <a:solidFill>
                  <a:schemeClr val="tx1"/>
                </a:solidFill>
                <a:latin typeface="Calibri" pitchFamily="34" charset="0"/>
                <a:ea typeface="ＭＳ Ｐゴシック" charset="-128"/>
                <a:cs typeface="+mn-cs"/>
              </a:defRPr>
            </a:lvl8pPr>
            <a:lvl9pPr marL="3886200" indent="-228600" algn="l" defTabSz="914400" rtl="0" eaLnBrk="0" fontAlgn="base" latinLnBrk="0" hangingPunct="0">
              <a:spcBef>
                <a:spcPct val="20000"/>
              </a:spcBef>
              <a:spcAft>
                <a:spcPct val="0"/>
              </a:spcAft>
              <a:buFont typeface="Arial" charset="0"/>
              <a:buChar char="»"/>
              <a:defRPr kumimoji="1" sz="2000" kern="1200">
                <a:solidFill>
                  <a:schemeClr val="tx1"/>
                </a:solidFill>
                <a:latin typeface="Calibri" pitchFamily="34" charset="0"/>
                <a:ea typeface="ＭＳ Ｐゴシック" charset="-128"/>
                <a:cs typeface="+mn-cs"/>
              </a:defRPr>
            </a:lvl9pPr>
          </a:lstStyle>
          <a:p>
            <a:pPr eaLnBrk="1" fontAlgn="auto" hangingPunct="1">
              <a:spcBef>
                <a:spcPct val="0"/>
              </a:spcBef>
              <a:spcAft>
                <a:spcPts val="0"/>
              </a:spcAft>
              <a:buFontTx/>
              <a:buNone/>
            </a:pPr>
            <a:fld id="{F3472656-E608-4D1A-9BF3-4DF6B0A2D9C7}" type="slidenum">
              <a:rPr lang="en-US" altLang="ja-JP" sz="1800" b="0" smtClean="0">
                <a:solidFill>
                  <a:prstClr val="black"/>
                </a:solidFill>
                <a:latin typeface="Arial" charset="0"/>
                <a:ea typeface="HGP創英角ｺﾞｼｯｸUB" pitchFamily="50" charset="-128"/>
              </a:rPr>
              <a:pPr eaLnBrk="1" fontAlgn="auto" hangingPunct="1">
                <a:spcBef>
                  <a:spcPct val="0"/>
                </a:spcBef>
                <a:spcAft>
                  <a:spcPts val="0"/>
                </a:spcAft>
                <a:buFontTx/>
                <a:buNone/>
              </a:pPr>
              <a:t>‹#›</a:t>
            </a:fld>
            <a:endParaRPr lang="en-US" altLang="ja-JP" sz="1800" b="0" dirty="0">
              <a:solidFill>
                <a:prstClr val="black"/>
              </a:solidFill>
              <a:latin typeface="Arial" charset="0"/>
              <a:ea typeface="HGP創英角ｺﾞｼｯｸUB" pitchFamily="50" charset="-128"/>
            </a:endParaRPr>
          </a:p>
        </p:txBody>
      </p:sp>
      <p:sp>
        <p:nvSpPr>
          <p:cNvPr id="3" name="コンテンツ プレースホルダー 2"/>
          <p:cNvSpPr>
            <a:spLocks noGrp="1"/>
          </p:cNvSpPr>
          <p:nvPr>
            <p:ph idx="1"/>
          </p:nvPr>
        </p:nvSpPr>
        <p:spPr>
          <a:xfrm>
            <a:off x="431800" y="1089025"/>
            <a:ext cx="8145463" cy="4905375"/>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ftr" sz="quarter" idx="10"/>
          </p:nvPr>
        </p:nvSpPr>
        <p:spPr>
          <a:xfrm>
            <a:off x="3132138" y="6238875"/>
            <a:ext cx="2895600" cy="476250"/>
          </a:xfrm>
        </p:spPr>
        <p:txBody>
          <a:bodyPr/>
          <a:lstStyle>
            <a:lvl1pPr>
              <a:defRPr/>
            </a:lvl1pPr>
          </a:lstStyle>
          <a:p>
            <a:pPr>
              <a:defRPr/>
            </a:pPr>
            <a:endParaRPr lang="en-US" altLang="ja-JP">
              <a:solidFill>
                <a:prstClr val="black">
                  <a:tint val="75000"/>
                </a:prstClr>
              </a:solidFill>
            </a:endParaRPr>
          </a:p>
        </p:txBody>
      </p:sp>
      <p:sp>
        <p:nvSpPr>
          <p:cNvPr id="6" name="Rectangle 4"/>
          <p:cNvSpPr>
            <a:spLocks noGrp="1" noChangeArrowheads="1"/>
          </p:cNvSpPr>
          <p:nvPr>
            <p:ph type="dt" sz="half" idx="11"/>
          </p:nvPr>
        </p:nvSpPr>
        <p:spPr>
          <a:xfrm>
            <a:off x="6146800" y="6219825"/>
            <a:ext cx="2133600" cy="476250"/>
          </a:xfrm>
        </p:spPr>
        <p:txBody>
          <a:bodyPr/>
          <a:lstStyle>
            <a:lvl1pPr>
              <a:defRPr/>
            </a:lvl1pPr>
          </a:lstStyle>
          <a:p>
            <a:pPr>
              <a:defRPr/>
            </a:pPr>
            <a:fld id="{7981CFD5-01EC-4CF2-AD3B-03D8E1D45D21}" type="datetime1">
              <a:rPr lang="ja-JP" altLang="en-US" smtClean="0">
                <a:solidFill>
                  <a:prstClr val="black">
                    <a:tint val="75000"/>
                  </a:prstClr>
                </a:solidFill>
              </a:rPr>
              <a:t>2018/11/13</a:t>
            </a:fld>
            <a:endParaRPr lang="en-US" altLang="ja-JP" dirty="0">
              <a:solidFill>
                <a:prstClr val="black">
                  <a:tint val="75000"/>
                </a:prstClr>
              </a:solidFill>
            </a:endParaRPr>
          </a:p>
        </p:txBody>
      </p:sp>
      <p:sp>
        <p:nvSpPr>
          <p:cNvPr id="7" name="Rectangle 6"/>
          <p:cNvSpPr>
            <a:spLocks noGrp="1" noChangeArrowheads="1"/>
          </p:cNvSpPr>
          <p:nvPr>
            <p:ph type="sldNum" sz="quarter" idx="12"/>
          </p:nvPr>
        </p:nvSpPr>
        <p:spPr>
          <a:xfrm>
            <a:off x="8054975" y="6219825"/>
            <a:ext cx="1062038" cy="476250"/>
          </a:xfrm>
          <a:prstGeom prst="rect">
            <a:avLst/>
          </a:prstGeom>
        </p:spPr>
        <p:txBody>
          <a:bodyPr/>
          <a:lstStyle>
            <a:lvl1pPr>
              <a:defRPr/>
            </a:lvl1pPr>
          </a:lstStyle>
          <a:p>
            <a:pPr>
              <a:defRPr/>
            </a:pPr>
            <a:fld id="{CD4165B4-BD49-403C-B46B-079B29D930B5}" type="slidenum">
              <a:rPr lang="en-US" altLang="ja-JP">
                <a:solidFill>
                  <a:prstClr val="black">
                    <a:tint val="75000"/>
                  </a:prstClr>
                </a:solidFill>
              </a:rPr>
              <a:pPr>
                <a:defRPr/>
              </a:pPr>
              <a:t>‹#›</a:t>
            </a:fld>
            <a:endParaRPr lang="en-US" altLang="ja-JP">
              <a:solidFill>
                <a:prstClr val="black">
                  <a:tint val="75000"/>
                </a:prstClr>
              </a:solidFill>
            </a:endParaRPr>
          </a:p>
        </p:txBody>
      </p:sp>
      <p:sp>
        <p:nvSpPr>
          <p:cNvPr id="13" name="Rectangle 2"/>
          <p:cNvSpPr txBox="1">
            <a:spLocks noChangeArrowheads="1"/>
          </p:cNvSpPr>
          <p:nvPr userDrawn="1"/>
        </p:nvSpPr>
        <p:spPr bwMode="auto">
          <a:xfrm>
            <a:off x="-14740" y="6784109"/>
            <a:ext cx="9158740" cy="73891"/>
          </a:xfrm>
          <a:prstGeom prst="rect">
            <a:avLst/>
          </a:pr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fontAlgn="auto" hangingPunct="1">
              <a:spcBef>
                <a:spcPct val="0"/>
              </a:spcBef>
              <a:spcAft>
                <a:spcPts val="0"/>
              </a:spcAft>
              <a:buFontTx/>
              <a:buNone/>
            </a:pPr>
            <a:endParaRPr lang="ja-JP" altLang="ja-JP" sz="3600" b="0">
              <a:solidFill>
                <a:prstClr val="white"/>
              </a:solidFill>
              <a:latin typeface="HGP創英角ｺﾞｼｯｸUB" pitchFamily="50" charset="-128"/>
              <a:ea typeface="HGP創英角ｺﾞｼｯｸUB" pitchFamily="50" charset="-128"/>
            </a:endParaRPr>
          </a:p>
        </p:txBody>
      </p:sp>
      <p:sp>
        <p:nvSpPr>
          <p:cNvPr id="15" name="テキスト ボックス 14"/>
          <p:cNvSpPr txBox="1"/>
          <p:nvPr userDrawn="1"/>
        </p:nvSpPr>
        <p:spPr>
          <a:xfrm>
            <a:off x="0" y="44624"/>
            <a:ext cx="9144000" cy="555625"/>
          </a:xfrm>
          <a:prstGeom prst="rect">
            <a:avLst/>
          </a:prstGeom>
          <a:solidFill>
            <a:srgbClr val="000066"/>
          </a:solidFill>
          <a:ln>
            <a:solidFill>
              <a:srgbClr val="000066"/>
            </a:solidFill>
          </a:ln>
        </p:spPr>
        <p:style>
          <a:lnRef idx="2">
            <a:schemeClr val="accent1"/>
          </a:lnRef>
          <a:fillRef idx="1">
            <a:schemeClr val="lt1"/>
          </a:fillRef>
          <a:effectRef idx="0">
            <a:schemeClr val="accent1"/>
          </a:effectRef>
          <a:fontRef idx="minor">
            <a:schemeClr val="dk1"/>
          </a:fontRef>
        </p:style>
        <p:txBody>
          <a:bodyPr/>
          <a:lstStyle/>
          <a:p>
            <a:pPr fontAlgn="auto">
              <a:spcBef>
                <a:spcPts val="0"/>
              </a:spcBef>
              <a:spcAft>
                <a:spcPts val="0"/>
              </a:spcAft>
              <a:buFont typeface="+mj-lt"/>
              <a:buNone/>
              <a:defRPr/>
            </a:pPr>
            <a:endParaRPr lang="ja-JP" altLang="en-US" sz="1600" b="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6" name="Rectangle 2"/>
          <p:cNvSpPr txBox="1">
            <a:spLocks noChangeArrowheads="1"/>
          </p:cNvSpPr>
          <p:nvPr userDrawn="1"/>
        </p:nvSpPr>
        <p:spPr bwMode="auto">
          <a:xfrm>
            <a:off x="-14740" y="-24904"/>
            <a:ext cx="9158740" cy="81654"/>
          </a:xfrm>
          <a:prstGeom prst="rect">
            <a:avLst/>
          </a:pr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fontAlgn="auto" hangingPunct="1">
              <a:spcBef>
                <a:spcPct val="0"/>
              </a:spcBef>
              <a:spcAft>
                <a:spcPts val="0"/>
              </a:spcAft>
              <a:buFontTx/>
              <a:buNone/>
            </a:pPr>
            <a:endParaRPr lang="ja-JP" altLang="ja-JP" sz="3600" b="0">
              <a:solidFill>
                <a:prstClr val="white"/>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3436419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9" indent="0" algn="ctr">
              <a:buNone/>
              <a:defRPr sz="1500"/>
            </a:lvl2pPr>
            <a:lvl3pPr marL="685817" indent="0" algn="ctr">
              <a:buNone/>
              <a:defRPr sz="1350"/>
            </a:lvl3pPr>
            <a:lvl4pPr marL="1028726" indent="0" algn="ctr">
              <a:buNone/>
              <a:defRPr sz="1200"/>
            </a:lvl4pPr>
            <a:lvl5pPr marL="1371634" indent="0" algn="ctr">
              <a:buNone/>
              <a:defRPr sz="1200"/>
            </a:lvl5pPr>
            <a:lvl6pPr marL="1714543" indent="0" algn="ctr">
              <a:buNone/>
              <a:defRPr sz="1200"/>
            </a:lvl6pPr>
            <a:lvl7pPr marL="2057451" indent="0" algn="ctr">
              <a:buNone/>
              <a:defRPr sz="1200"/>
            </a:lvl7pPr>
            <a:lvl8pPr marL="2400360" indent="0" algn="ctr">
              <a:buNone/>
              <a:defRPr sz="1200"/>
            </a:lvl8pPr>
            <a:lvl9pPr marL="2743269"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90F5B41-24F9-D647-B9B0-9F358AF60F35}" type="datetimeFigureOut">
              <a:rPr kumimoji="1" lang="ja-JP" altLang="en-US" smtClean="0"/>
              <a:t>2018/11/13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940726-1AF3-064B-A410-40463622AF28}" type="slidenum">
              <a:rPr kumimoji="1" lang="ja-JP" altLang="en-US" smtClean="0"/>
              <a:t>‹#›</a:t>
            </a:fld>
            <a:endParaRPr kumimoji="1" lang="ja-JP" altLang="en-US"/>
          </a:p>
        </p:txBody>
      </p:sp>
    </p:spTree>
    <p:extLst>
      <p:ext uri="{BB962C8B-B14F-4D97-AF65-F5344CB8AC3E}">
        <p14:creationId xmlns:p14="http://schemas.microsoft.com/office/powerpoint/2010/main" val="2113136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90F5B41-24F9-D647-B9B0-9F358AF60F35}" type="datetimeFigureOut">
              <a:rPr kumimoji="1" lang="ja-JP" altLang="en-US" smtClean="0"/>
              <a:t>2018/11/13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940726-1AF3-064B-A410-40463622AF28}" type="slidenum">
              <a:rPr kumimoji="1" lang="ja-JP" altLang="en-US" smtClean="0"/>
              <a:t>‹#›</a:t>
            </a:fld>
            <a:endParaRPr kumimoji="1" lang="ja-JP" altLang="en-US"/>
          </a:p>
        </p:txBody>
      </p:sp>
    </p:spTree>
    <p:extLst>
      <p:ext uri="{BB962C8B-B14F-4D97-AF65-F5344CB8AC3E}">
        <p14:creationId xmlns:p14="http://schemas.microsoft.com/office/powerpoint/2010/main" val="556964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40"/>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909" indent="0">
              <a:buNone/>
              <a:defRPr sz="1500">
                <a:solidFill>
                  <a:schemeClr val="tx1">
                    <a:tint val="75000"/>
                  </a:schemeClr>
                </a:solidFill>
              </a:defRPr>
            </a:lvl2pPr>
            <a:lvl3pPr marL="685817"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3" indent="0">
              <a:buNone/>
              <a:defRPr sz="1200">
                <a:solidFill>
                  <a:schemeClr val="tx1">
                    <a:tint val="75000"/>
                  </a:schemeClr>
                </a:solidFill>
              </a:defRPr>
            </a:lvl6pPr>
            <a:lvl7pPr marL="2057451" indent="0">
              <a:buNone/>
              <a:defRPr sz="1200">
                <a:solidFill>
                  <a:schemeClr val="tx1">
                    <a:tint val="75000"/>
                  </a:schemeClr>
                </a:solidFill>
              </a:defRPr>
            </a:lvl7pPr>
            <a:lvl8pPr marL="2400360" indent="0">
              <a:buNone/>
              <a:defRPr sz="1200">
                <a:solidFill>
                  <a:schemeClr val="tx1">
                    <a:tint val="75000"/>
                  </a:schemeClr>
                </a:solidFill>
              </a:defRPr>
            </a:lvl8pPr>
            <a:lvl9pPr marL="2743269"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90F5B41-24F9-D647-B9B0-9F358AF60F35}" type="datetimeFigureOut">
              <a:rPr kumimoji="1" lang="ja-JP" altLang="en-US" smtClean="0"/>
              <a:t>2018/11/13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940726-1AF3-064B-A410-40463622AF28}" type="slidenum">
              <a:rPr kumimoji="1" lang="ja-JP" altLang="en-US" smtClean="0"/>
              <a:t>‹#›</a:t>
            </a:fld>
            <a:endParaRPr kumimoji="1" lang="ja-JP" altLang="en-US"/>
          </a:p>
        </p:txBody>
      </p:sp>
    </p:spTree>
    <p:extLst>
      <p:ext uri="{BB962C8B-B14F-4D97-AF65-F5344CB8AC3E}">
        <p14:creationId xmlns:p14="http://schemas.microsoft.com/office/powerpoint/2010/main" val="28533890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90F5B41-24F9-D647-B9B0-9F358AF60F35}" type="datetimeFigureOut">
              <a:rPr kumimoji="1" lang="ja-JP" altLang="en-US" smtClean="0"/>
              <a:t>2018/11/13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940726-1AF3-064B-A410-40463622AF28}" type="slidenum">
              <a:rPr kumimoji="1" lang="ja-JP" altLang="en-US" smtClean="0"/>
              <a:t>‹#›</a:t>
            </a:fld>
            <a:endParaRPr kumimoji="1" lang="ja-JP" altLang="en-US"/>
          </a:p>
        </p:txBody>
      </p:sp>
    </p:spTree>
    <p:extLst>
      <p:ext uri="{BB962C8B-B14F-4D97-AF65-F5344CB8AC3E}">
        <p14:creationId xmlns:p14="http://schemas.microsoft.com/office/powerpoint/2010/main" val="1925503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9536E91-8923-4079-908E-D3F6B1534731}" type="datetimeFigureOut">
              <a:rPr kumimoji="1" lang="ja-JP" altLang="en-US" smtClean="0"/>
              <a:t>2018/11/13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F7ECB9-BDE2-47BA-A230-D9DC4BD6F634}" type="slidenum">
              <a:rPr kumimoji="1" lang="ja-JP" altLang="en-US" smtClean="0"/>
              <a:t>‹#›</a:t>
            </a:fld>
            <a:endParaRPr kumimoji="1" lang="ja-JP" altLang="en-US"/>
          </a:p>
        </p:txBody>
      </p:sp>
    </p:spTree>
    <p:extLst>
      <p:ext uri="{BB962C8B-B14F-4D97-AF65-F5344CB8AC3E}">
        <p14:creationId xmlns:p14="http://schemas.microsoft.com/office/powerpoint/2010/main" val="390449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2" y="365127"/>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1" y="1681163"/>
            <a:ext cx="3868340" cy="823912"/>
          </a:xfrm>
        </p:spPr>
        <p:txBody>
          <a:bodyPr anchor="b"/>
          <a:lstStyle>
            <a:lvl1pPr marL="0" indent="0">
              <a:buNone/>
              <a:defRPr sz="1800" b="1"/>
            </a:lvl1pPr>
            <a:lvl2pPr marL="342909" indent="0">
              <a:buNone/>
              <a:defRPr sz="1500" b="1"/>
            </a:lvl2pPr>
            <a:lvl3pPr marL="685817" indent="0">
              <a:buNone/>
              <a:defRPr sz="1350" b="1"/>
            </a:lvl3pPr>
            <a:lvl4pPr marL="1028726" indent="0">
              <a:buNone/>
              <a:defRPr sz="1200" b="1"/>
            </a:lvl4pPr>
            <a:lvl5pPr marL="1371634" indent="0">
              <a:buNone/>
              <a:defRPr sz="1200" b="1"/>
            </a:lvl5pPr>
            <a:lvl6pPr marL="1714543" indent="0">
              <a:buNone/>
              <a:defRPr sz="1200" b="1"/>
            </a:lvl6pPr>
            <a:lvl7pPr marL="2057451" indent="0">
              <a:buNone/>
              <a:defRPr sz="1200" b="1"/>
            </a:lvl7pPr>
            <a:lvl8pPr marL="2400360" indent="0">
              <a:buNone/>
              <a:defRPr sz="1200" b="1"/>
            </a:lvl8pPr>
            <a:lvl9pPr marL="2743269"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1"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9" indent="0">
              <a:buNone/>
              <a:defRPr sz="1500" b="1"/>
            </a:lvl2pPr>
            <a:lvl3pPr marL="685817" indent="0">
              <a:buNone/>
              <a:defRPr sz="1350" b="1"/>
            </a:lvl3pPr>
            <a:lvl4pPr marL="1028726" indent="0">
              <a:buNone/>
              <a:defRPr sz="1200" b="1"/>
            </a:lvl4pPr>
            <a:lvl5pPr marL="1371634" indent="0">
              <a:buNone/>
              <a:defRPr sz="1200" b="1"/>
            </a:lvl5pPr>
            <a:lvl6pPr marL="1714543" indent="0">
              <a:buNone/>
              <a:defRPr sz="1200" b="1"/>
            </a:lvl6pPr>
            <a:lvl7pPr marL="2057451" indent="0">
              <a:buNone/>
              <a:defRPr sz="1200" b="1"/>
            </a:lvl7pPr>
            <a:lvl8pPr marL="2400360" indent="0">
              <a:buNone/>
              <a:defRPr sz="1200" b="1"/>
            </a:lvl8pPr>
            <a:lvl9pPr marL="2743269"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90F5B41-24F9-D647-B9B0-9F358AF60F35}" type="datetimeFigureOut">
              <a:rPr kumimoji="1" lang="ja-JP" altLang="en-US" smtClean="0"/>
              <a:t>2018/11/13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A940726-1AF3-064B-A410-40463622AF28}" type="slidenum">
              <a:rPr kumimoji="1" lang="ja-JP" altLang="en-US" smtClean="0"/>
              <a:t>‹#›</a:t>
            </a:fld>
            <a:endParaRPr kumimoji="1" lang="ja-JP" altLang="en-US"/>
          </a:p>
        </p:txBody>
      </p:sp>
    </p:spTree>
    <p:extLst>
      <p:ext uri="{BB962C8B-B14F-4D97-AF65-F5344CB8AC3E}">
        <p14:creationId xmlns:p14="http://schemas.microsoft.com/office/powerpoint/2010/main" val="20164144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90F5B41-24F9-D647-B9B0-9F358AF60F35}" type="datetimeFigureOut">
              <a:rPr kumimoji="1" lang="ja-JP" altLang="en-US" smtClean="0"/>
              <a:t>2018/11/13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A940726-1AF3-064B-A410-40463622AF28}" type="slidenum">
              <a:rPr kumimoji="1" lang="ja-JP" altLang="en-US" smtClean="0"/>
              <a:t>‹#›</a:t>
            </a:fld>
            <a:endParaRPr kumimoji="1" lang="ja-JP" altLang="en-US"/>
          </a:p>
        </p:txBody>
      </p:sp>
    </p:spTree>
    <p:extLst>
      <p:ext uri="{BB962C8B-B14F-4D97-AF65-F5344CB8AC3E}">
        <p14:creationId xmlns:p14="http://schemas.microsoft.com/office/powerpoint/2010/main" val="1259499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90F5B41-24F9-D647-B9B0-9F358AF60F35}" type="datetimeFigureOut">
              <a:rPr kumimoji="1" lang="ja-JP" altLang="en-US" smtClean="0"/>
              <a:t>2018/11/13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A940726-1AF3-064B-A410-40463622AF28}" type="slidenum">
              <a:rPr kumimoji="1" lang="ja-JP" altLang="en-US" smtClean="0"/>
              <a:t>‹#›</a:t>
            </a:fld>
            <a:endParaRPr kumimoji="1" lang="ja-JP" altLang="en-US"/>
          </a:p>
        </p:txBody>
      </p:sp>
    </p:spTree>
    <p:extLst>
      <p:ext uri="{BB962C8B-B14F-4D97-AF65-F5344CB8AC3E}">
        <p14:creationId xmlns:p14="http://schemas.microsoft.com/office/powerpoint/2010/main" val="2855086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2"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2" y="2057400"/>
            <a:ext cx="2949178" cy="3811588"/>
          </a:xfrm>
        </p:spPr>
        <p:txBody>
          <a:bodyPr/>
          <a:lstStyle>
            <a:lvl1pPr marL="0" indent="0">
              <a:buNone/>
              <a:defRPr sz="1200"/>
            </a:lvl1pPr>
            <a:lvl2pPr marL="342909" indent="0">
              <a:buNone/>
              <a:defRPr sz="1050"/>
            </a:lvl2pPr>
            <a:lvl3pPr marL="685817" indent="0">
              <a:buNone/>
              <a:defRPr sz="900"/>
            </a:lvl3pPr>
            <a:lvl4pPr marL="1028726" indent="0">
              <a:buNone/>
              <a:defRPr sz="750"/>
            </a:lvl4pPr>
            <a:lvl5pPr marL="1371634" indent="0">
              <a:buNone/>
              <a:defRPr sz="750"/>
            </a:lvl5pPr>
            <a:lvl6pPr marL="1714543" indent="0">
              <a:buNone/>
              <a:defRPr sz="750"/>
            </a:lvl6pPr>
            <a:lvl7pPr marL="2057451" indent="0">
              <a:buNone/>
              <a:defRPr sz="750"/>
            </a:lvl7pPr>
            <a:lvl8pPr marL="2400360" indent="0">
              <a:buNone/>
              <a:defRPr sz="750"/>
            </a:lvl8pPr>
            <a:lvl9pPr marL="2743269"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90F5B41-24F9-D647-B9B0-9F358AF60F35}" type="datetimeFigureOut">
              <a:rPr kumimoji="1" lang="ja-JP" altLang="en-US" smtClean="0"/>
              <a:t>2018/11/13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940726-1AF3-064B-A410-40463622AF28}" type="slidenum">
              <a:rPr kumimoji="1" lang="ja-JP" altLang="en-US" smtClean="0"/>
              <a:t>‹#›</a:t>
            </a:fld>
            <a:endParaRPr kumimoji="1" lang="ja-JP" altLang="en-US"/>
          </a:p>
        </p:txBody>
      </p:sp>
    </p:spTree>
    <p:extLst>
      <p:ext uri="{BB962C8B-B14F-4D97-AF65-F5344CB8AC3E}">
        <p14:creationId xmlns:p14="http://schemas.microsoft.com/office/powerpoint/2010/main" val="6088059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2"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7"/>
            <a:ext cx="4629150" cy="4873625"/>
          </a:xfrm>
        </p:spPr>
        <p:txBody>
          <a:bodyPr/>
          <a:lstStyle>
            <a:lvl1pPr marL="0" indent="0">
              <a:buNone/>
              <a:defRPr sz="2400"/>
            </a:lvl1pPr>
            <a:lvl2pPr marL="342909" indent="0">
              <a:buNone/>
              <a:defRPr sz="2100"/>
            </a:lvl2pPr>
            <a:lvl3pPr marL="685817" indent="0">
              <a:buNone/>
              <a:defRPr sz="1800"/>
            </a:lvl3pPr>
            <a:lvl4pPr marL="1028726" indent="0">
              <a:buNone/>
              <a:defRPr sz="1500"/>
            </a:lvl4pPr>
            <a:lvl5pPr marL="1371634" indent="0">
              <a:buNone/>
              <a:defRPr sz="1500"/>
            </a:lvl5pPr>
            <a:lvl6pPr marL="1714543" indent="0">
              <a:buNone/>
              <a:defRPr sz="1500"/>
            </a:lvl6pPr>
            <a:lvl7pPr marL="2057451" indent="0">
              <a:buNone/>
              <a:defRPr sz="1500"/>
            </a:lvl7pPr>
            <a:lvl8pPr marL="2400360" indent="0">
              <a:buNone/>
              <a:defRPr sz="1500"/>
            </a:lvl8pPr>
            <a:lvl9pPr marL="2743269"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2" y="2057400"/>
            <a:ext cx="2949178" cy="3811588"/>
          </a:xfrm>
        </p:spPr>
        <p:txBody>
          <a:bodyPr/>
          <a:lstStyle>
            <a:lvl1pPr marL="0" indent="0">
              <a:buNone/>
              <a:defRPr sz="1200"/>
            </a:lvl1pPr>
            <a:lvl2pPr marL="342909" indent="0">
              <a:buNone/>
              <a:defRPr sz="1050"/>
            </a:lvl2pPr>
            <a:lvl3pPr marL="685817" indent="0">
              <a:buNone/>
              <a:defRPr sz="900"/>
            </a:lvl3pPr>
            <a:lvl4pPr marL="1028726" indent="0">
              <a:buNone/>
              <a:defRPr sz="750"/>
            </a:lvl4pPr>
            <a:lvl5pPr marL="1371634" indent="0">
              <a:buNone/>
              <a:defRPr sz="750"/>
            </a:lvl5pPr>
            <a:lvl6pPr marL="1714543" indent="0">
              <a:buNone/>
              <a:defRPr sz="750"/>
            </a:lvl6pPr>
            <a:lvl7pPr marL="2057451" indent="0">
              <a:buNone/>
              <a:defRPr sz="750"/>
            </a:lvl7pPr>
            <a:lvl8pPr marL="2400360" indent="0">
              <a:buNone/>
              <a:defRPr sz="750"/>
            </a:lvl8pPr>
            <a:lvl9pPr marL="2743269"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90F5B41-24F9-D647-B9B0-9F358AF60F35}" type="datetimeFigureOut">
              <a:rPr kumimoji="1" lang="ja-JP" altLang="en-US" smtClean="0"/>
              <a:t>2018/11/13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940726-1AF3-064B-A410-40463622AF28}" type="slidenum">
              <a:rPr kumimoji="1" lang="ja-JP" altLang="en-US" smtClean="0"/>
              <a:t>‹#›</a:t>
            </a:fld>
            <a:endParaRPr kumimoji="1" lang="ja-JP" altLang="en-US"/>
          </a:p>
        </p:txBody>
      </p:sp>
    </p:spTree>
    <p:extLst>
      <p:ext uri="{BB962C8B-B14F-4D97-AF65-F5344CB8AC3E}">
        <p14:creationId xmlns:p14="http://schemas.microsoft.com/office/powerpoint/2010/main" val="2861494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90F5B41-24F9-D647-B9B0-9F358AF60F35}" type="datetimeFigureOut">
              <a:rPr kumimoji="1" lang="ja-JP" altLang="en-US" smtClean="0"/>
              <a:t>2018/11/13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940726-1AF3-064B-A410-40463622AF28}" type="slidenum">
              <a:rPr kumimoji="1" lang="ja-JP" altLang="en-US" smtClean="0"/>
              <a:t>‹#›</a:t>
            </a:fld>
            <a:endParaRPr kumimoji="1" lang="ja-JP" altLang="en-US"/>
          </a:p>
        </p:txBody>
      </p:sp>
    </p:spTree>
    <p:extLst>
      <p:ext uri="{BB962C8B-B14F-4D97-AF65-F5344CB8AC3E}">
        <p14:creationId xmlns:p14="http://schemas.microsoft.com/office/powerpoint/2010/main" val="2662623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90F5B41-24F9-D647-B9B0-9F358AF60F35}" type="datetimeFigureOut">
              <a:rPr kumimoji="1" lang="ja-JP" altLang="en-US" smtClean="0"/>
              <a:t>2018/11/13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940726-1AF3-064B-A410-40463622AF28}" type="slidenum">
              <a:rPr kumimoji="1" lang="ja-JP" altLang="en-US" smtClean="0"/>
              <a:t>‹#›</a:t>
            </a:fld>
            <a:endParaRPr kumimoji="1" lang="ja-JP" altLang="en-US"/>
          </a:p>
        </p:txBody>
      </p:sp>
    </p:spTree>
    <p:extLst>
      <p:ext uri="{BB962C8B-B14F-4D97-AF65-F5344CB8AC3E}">
        <p14:creationId xmlns:p14="http://schemas.microsoft.com/office/powerpoint/2010/main" val="2094210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38DD76C-E7DD-4B19-B1FD-AAF06C64879F}" type="datetime1">
              <a:rPr kumimoji="1" lang="ja-JP" altLang="en-US" smtClean="0"/>
              <a:t>2018/11/13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A1C2F8-8867-4B41-96A5-6FDD5BD44427}" type="slidenum">
              <a:rPr kumimoji="1" lang="ja-JP" altLang="en-US" smtClean="0"/>
              <a:t>‹#›</a:t>
            </a:fld>
            <a:endParaRPr kumimoji="1" lang="ja-JP" altLang="en-US"/>
          </a:p>
        </p:txBody>
      </p:sp>
    </p:spTree>
    <p:extLst>
      <p:ext uri="{BB962C8B-B14F-4D97-AF65-F5344CB8AC3E}">
        <p14:creationId xmlns:p14="http://schemas.microsoft.com/office/powerpoint/2010/main" val="1163818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8CDBE92-D330-4E3D-9969-C0C4B1BAC7E0}" type="datetime1">
              <a:rPr kumimoji="1" lang="ja-JP" altLang="en-US" smtClean="0"/>
              <a:t>2018/11/13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A1C2F8-8867-4B41-96A5-6FDD5BD44427}" type="slidenum">
              <a:rPr kumimoji="1" lang="ja-JP" altLang="en-US" smtClean="0"/>
              <a:t>‹#›</a:t>
            </a:fld>
            <a:endParaRPr kumimoji="1" lang="ja-JP" altLang="en-US"/>
          </a:p>
        </p:txBody>
      </p:sp>
    </p:spTree>
    <p:extLst>
      <p:ext uri="{BB962C8B-B14F-4D97-AF65-F5344CB8AC3E}">
        <p14:creationId xmlns:p14="http://schemas.microsoft.com/office/powerpoint/2010/main" val="1625402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590A8D9-9F4F-4095-8FB4-2BD8604831DA}" type="datetime1">
              <a:rPr kumimoji="1" lang="ja-JP" altLang="en-US" smtClean="0"/>
              <a:t>2018/11/13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A1C2F8-8867-4B41-96A5-6FDD5BD44427}" type="slidenum">
              <a:rPr kumimoji="1" lang="ja-JP" altLang="en-US" smtClean="0"/>
              <a:t>‹#›</a:t>
            </a:fld>
            <a:endParaRPr kumimoji="1" lang="ja-JP" altLang="en-US"/>
          </a:p>
        </p:txBody>
      </p:sp>
    </p:spTree>
    <p:extLst>
      <p:ext uri="{BB962C8B-B14F-4D97-AF65-F5344CB8AC3E}">
        <p14:creationId xmlns:p14="http://schemas.microsoft.com/office/powerpoint/2010/main" val="3304622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9536E91-8923-4079-908E-D3F6B1534731}" type="datetimeFigureOut">
              <a:rPr kumimoji="1" lang="ja-JP" altLang="en-US" smtClean="0"/>
              <a:t>2018/11/13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CF7ECB9-BDE2-47BA-A230-D9DC4BD6F634}" type="slidenum">
              <a:rPr kumimoji="1" lang="ja-JP" altLang="en-US" smtClean="0"/>
              <a:t>‹#›</a:t>
            </a:fld>
            <a:endParaRPr kumimoji="1" lang="ja-JP" altLang="en-US"/>
          </a:p>
        </p:txBody>
      </p:sp>
    </p:spTree>
    <p:extLst>
      <p:ext uri="{BB962C8B-B14F-4D97-AF65-F5344CB8AC3E}">
        <p14:creationId xmlns:p14="http://schemas.microsoft.com/office/powerpoint/2010/main" val="41665420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80494F7-1FD0-4FE2-897E-5F6D3AFB4E61}" type="datetime1">
              <a:rPr kumimoji="1" lang="ja-JP" altLang="en-US" smtClean="0"/>
              <a:t>2018/11/13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A1C2F8-8867-4B41-96A5-6FDD5BD44427}" type="slidenum">
              <a:rPr kumimoji="1" lang="ja-JP" altLang="en-US" smtClean="0"/>
              <a:t>‹#›</a:t>
            </a:fld>
            <a:endParaRPr kumimoji="1" lang="ja-JP" altLang="en-US"/>
          </a:p>
        </p:txBody>
      </p:sp>
    </p:spTree>
    <p:extLst>
      <p:ext uri="{BB962C8B-B14F-4D97-AF65-F5344CB8AC3E}">
        <p14:creationId xmlns:p14="http://schemas.microsoft.com/office/powerpoint/2010/main" val="222026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7799564-F45F-4F3D-AA7A-3260FF3B29AB}" type="datetime1">
              <a:rPr kumimoji="1" lang="ja-JP" altLang="en-US" smtClean="0"/>
              <a:t>2018/11/13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8A1C2F8-8867-4B41-96A5-6FDD5BD44427}" type="slidenum">
              <a:rPr kumimoji="1" lang="ja-JP" altLang="en-US" smtClean="0"/>
              <a:t>‹#›</a:t>
            </a:fld>
            <a:endParaRPr kumimoji="1" lang="ja-JP" altLang="en-US"/>
          </a:p>
        </p:txBody>
      </p:sp>
    </p:spTree>
    <p:extLst>
      <p:ext uri="{BB962C8B-B14F-4D97-AF65-F5344CB8AC3E}">
        <p14:creationId xmlns:p14="http://schemas.microsoft.com/office/powerpoint/2010/main" val="13900597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1007E1A-73CE-4547-94FC-E353094353D9}" type="datetime1">
              <a:rPr kumimoji="1" lang="ja-JP" altLang="en-US" smtClean="0"/>
              <a:t>2018/11/13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8A1C2F8-8867-4B41-96A5-6FDD5BD44427}" type="slidenum">
              <a:rPr kumimoji="1" lang="ja-JP" altLang="en-US" smtClean="0"/>
              <a:t>‹#›</a:t>
            </a:fld>
            <a:endParaRPr kumimoji="1" lang="ja-JP" altLang="en-US"/>
          </a:p>
        </p:txBody>
      </p:sp>
    </p:spTree>
    <p:extLst>
      <p:ext uri="{BB962C8B-B14F-4D97-AF65-F5344CB8AC3E}">
        <p14:creationId xmlns:p14="http://schemas.microsoft.com/office/powerpoint/2010/main" val="934422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BEC8AB-A305-4B43-839F-8EC20D866C2C}" type="datetime1">
              <a:rPr kumimoji="1" lang="ja-JP" altLang="en-US" smtClean="0"/>
              <a:t>2018/11/13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8A1C2F8-8867-4B41-96A5-6FDD5BD44427}" type="slidenum">
              <a:rPr kumimoji="1" lang="ja-JP" altLang="en-US" smtClean="0"/>
              <a:t>‹#›</a:t>
            </a:fld>
            <a:endParaRPr kumimoji="1" lang="ja-JP" altLang="en-US"/>
          </a:p>
        </p:txBody>
      </p:sp>
    </p:spTree>
    <p:extLst>
      <p:ext uri="{BB962C8B-B14F-4D97-AF65-F5344CB8AC3E}">
        <p14:creationId xmlns:p14="http://schemas.microsoft.com/office/powerpoint/2010/main" val="40024201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EDD572B-3833-4BDC-91E6-3C5CAE56F680}" type="datetime1">
              <a:rPr kumimoji="1" lang="ja-JP" altLang="en-US" smtClean="0"/>
              <a:t>2018/11/13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A1C2F8-8867-4B41-96A5-6FDD5BD44427}" type="slidenum">
              <a:rPr kumimoji="1" lang="ja-JP" altLang="en-US" smtClean="0"/>
              <a:t>‹#›</a:t>
            </a:fld>
            <a:endParaRPr kumimoji="1" lang="ja-JP" altLang="en-US"/>
          </a:p>
        </p:txBody>
      </p:sp>
    </p:spTree>
    <p:extLst>
      <p:ext uri="{BB962C8B-B14F-4D97-AF65-F5344CB8AC3E}">
        <p14:creationId xmlns:p14="http://schemas.microsoft.com/office/powerpoint/2010/main" val="177808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0757599-D3BF-417C-B29B-C6F5359C6954}" type="datetime1">
              <a:rPr kumimoji="1" lang="ja-JP" altLang="en-US" smtClean="0"/>
              <a:t>2018/11/13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A1C2F8-8867-4B41-96A5-6FDD5BD44427}" type="slidenum">
              <a:rPr kumimoji="1" lang="ja-JP" altLang="en-US" smtClean="0"/>
              <a:t>‹#›</a:t>
            </a:fld>
            <a:endParaRPr kumimoji="1" lang="ja-JP" altLang="en-US"/>
          </a:p>
        </p:txBody>
      </p:sp>
    </p:spTree>
    <p:extLst>
      <p:ext uri="{BB962C8B-B14F-4D97-AF65-F5344CB8AC3E}">
        <p14:creationId xmlns:p14="http://schemas.microsoft.com/office/powerpoint/2010/main" val="34038429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8CD784C-AFDB-417B-ACBB-1DFB5DF89578}" type="datetime1">
              <a:rPr kumimoji="1" lang="ja-JP" altLang="en-US" smtClean="0"/>
              <a:t>2018/11/13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A1C2F8-8867-4B41-96A5-6FDD5BD44427}" type="slidenum">
              <a:rPr kumimoji="1" lang="ja-JP" altLang="en-US" smtClean="0"/>
              <a:t>‹#›</a:t>
            </a:fld>
            <a:endParaRPr kumimoji="1" lang="ja-JP" altLang="en-US"/>
          </a:p>
        </p:txBody>
      </p:sp>
    </p:spTree>
    <p:extLst>
      <p:ext uri="{BB962C8B-B14F-4D97-AF65-F5344CB8AC3E}">
        <p14:creationId xmlns:p14="http://schemas.microsoft.com/office/powerpoint/2010/main" val="8793366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5C6BB78-8F2B-4818-82F1-C35E4FBC1C6C}" type="datetime1">
              <a:rPr kumimoji="1" lang="ja-JP" altLang="en-US" smtClean="0"/>
              <a:t>2018/11/13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A1C2F8-8867-4B41-96A5-6FDD5BD44427}" type="slidenum">
              <a:rPr kumimoji="1" lang="ja-JP" altLang="en-US" smtClean="0"/>
              <a:t>‹#›</a:t>
            </a:fld>
            <a:endParaRPr kumimoji="1" lang="ja-JP" altLang="en-US"/>
          </a:p>
        </p:txBody>
      </p:sp>
    </p:spTree>
    <p:extLst>
      <p:ext uri="{BB962C8B-B14F-4D97-AF65-F5344CB8AC3E}">
        <p14:creationId xmlns:p14="http://schemas.microsoft.com/office/powerpoint/2010/main" val="40592111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17317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60423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9536E91-8923-4079-908E-D3F6B1534731}" type="datetimeFigureOut">
              <a:rPr kumimoji="1" lang="ja-JP" altLang="en-US" smtClean="0"/>
              <a:t>2018/11/13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CF7ECB9-BDE2-47BA-A230-D9DC4BD6F634}" type="slidenum">
              <a:rPr kumimoji="1" lang="ja-JP" altLang="en-US" smtClean="0"/>
              <a:t>‹#›</a:t>
            </a:fld>
            <a:endParaRPr kumimoji="1" lang="ja-JP" altLang="en-US"/>
          </a:p>
        </p:txBody>
      </p:sp>
    </p:spTree>
    <p:extLst>
      <p:ext uri="{BB962C8B-B14F-4D97-AF65-F5344CB8AC3E}">
        <p14:creationId xmlns:p14="http://schemas.microsoft.com/office/powerpoint/2010/main" val="3059183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511643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125038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423814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815032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178217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93730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8853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222573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CD9BEDA-E979-41A0-A107-869385C9DF43}" type="datetimeFigureOut">
              <a:rPr lang="ja-JP" altLang="en-US" smtClean="0">
                <a:solidFill>
                  <a:prstClr val="black">
                    <a:tint val="75000"/>
                  </a:prstClr>
                </a:solidFill>
              </a:rPr>
              <a:pPr/>
              <a:t>2018/11/13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BD5F3F9-3A1C-4F52-9038-0DC669FC6D8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204993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F1ACF10-BAF2-5041-BE79-8413AB879861}" type="datetimeFigureOut">
              <a:rPr kumimoji="1" lang="ja-JP" altLang="en-US" smtClean="0"/>
              <a:t>2018/11/13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3EF183-D243-8948-8783-0FBE1EF37B5D}" type="slidenum">
              <a:rPr kumimoji="1" lang="ja-JP" altLang="en-US" smtClean="0"/>
              <a:t>‹#›</a:t>
            </a:fld>
            <a:endParaRPr kumimoji="1" lang="ja-JP" altLang="en-US"/>
          </a:p>
        </p:txBody>
      </p:sp>
    </p:spTree>
    <p:extLst>
      <p:ext uri="{BB962C8B-B14F-4D97-AF65-F5344CB8AC3E}">
        <p14:creationId xmlns:p14="http://schemas.microsoft.com/office/powerpoint/2010/main" val="4134103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536E91-8923-4079-908E-D3F6B1534731}" type="datetimeFigureOut">
              <a:rPr kumimoji="1" lang="ja-JP" altLang="en-US" smtClean="0"/>
              <a:t>2018/11/13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CF7ECB9-BDE2-47BA-A230-D9DC4BD6F634}" type="slidenum">
              <a:rPr kumimoji="1" lang="ja-JP" altLang="en-US" smtClean="0"/>
              <a:t>‹#›</a:t>
            </a:fld>
            <a:endParaRPr kumimoji="1" lang="ja-JP" altLang="en-US"/>
          </a:p>
        </p:txBody>
      </p:sp>
    </p:spTree>
    <p:extLst>
      <p:ext uri="{BB962C8B-B14F-4D97-AF65-F5344CB8AC3E}">
        <p14:creationId xmlns:p14="http://schemas.microsoft.com/office/powerpoint/2010/main" val="13542094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F1ACF10-BAF2-5041-BE79-8413AB879861}" type="datetimeFigureOut">
              <a:rPr kumimoji="1" lang="ja-JP" altLang="en-US" smtClean="0"/>
              <a:t>2018/11/13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3EF183-D243-8948-8783-0FBE1EF37B5D}" type="slidenum">
              <a:rPr kumimoji="1" lang="ja-JP" altLang="en-US" smtClean="0"/>
              <a:t>‹#›</a:t>
            </a:fld>
            <a:endParaRPr kumimoji="1" lang="ja-JP" altLang="en-US"/>
          </a:p>
        </p:txBody>
      </p:sp>
    </p:spTree>
    <p:extLst>
      <p:ext uri="{BB962C8B-B14F-4D97-AF65-F5344CB8AC3E}">
        <p14:creationId xmlns:p14="http://schemas.microsoft.com/office/powerpoint/2010/main" val="1554538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F1ACF10-BAF2-5041-BE79-8413AB879861}" type="datetimeFigureOut">
              <a:rPr kumimoji="1" lang="ja-JP" altLang="en-US" smtClean="0"/>
              <a:t>2018/11/13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3EF183-D243-8948-8783-0FBE1EF37B5D}" type="slidenum">
              <a:rPr kumimoji="1" lang="ja-JP" altLang="en-US" smtClean="0"/>
              <a:t>‹#›</a:t>
            </a:fld>
            <a:endParaRPr kumimoji="1" lang="ja-JP" altLang="en-US"/>
          </a:p>
        </p:txBody>
      </p:sp>
    </p:spTree>
    <p:extLst>
      <p:ext uri="{BB962C8B-B14F-4D97-AF65-F5344CB8AC3E}">
        <p14:creationId xmlns:p14="http://schemas.microsoft.com/office/powerpoint/2010/main" val="38141595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F1ACF10-BAF2-5041-BE79-8413AB879861}" type="datetimeFigureOut">
              <a:rPr kumimoji="1" lang="ja-JP" altLang="en-US" smtClean="0"/>
              <a:t>2018/11/13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A3EF183-D243-8948-8783-0FBE1EF37B5D}" type="slidenum">
              <a:rPr kumimoji="1" lang="ja-JP" altLang="en-US" smtClean="0"/>
              <a:t>‹#›</a:t>
            </a:fld>
            <a:endParaRPr kumimoji="1" lang="ja-JP" altLang="en-US"/>
          </a:p>
        </p:txBody>
      </p:sp>
    </p:spTree>
    <p:extLst>
      <p:ext uri="{BB962C8B-B14F-4D97-AF65-F5344CB8AC3E}">
        <p14:creationId xmlns:p14="http://schemas.microsoft.com/office/powerpoint/2010/main" val="28512081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F1ACF10-BAF2-5041-BE79-8413AB879861}" type="datetimeFigureOut">
              <a:rPr kumimoji="1" lang="ja-JP" altLang="en-US" smtClean="0"/>
              <a:t>2018/11/13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A3EF183-D243-8948-8783-0FBE1EF37B5D}" type="slidenum">
              <a:rPr kumimoji="1" lang="ja-JP" altLang="en-US" smtClean="0"/>
              <a:t>‹#›</a:t>
            </a:fld>
            <a:endParaRPr kumimoji="1" lang="ja-JP" altLang="en-US"/>
          </a:p>
        </p:txBody>
      </p:sp>
    </p:spTree>
    <p:extLst>
      <p:ext uri="{BB962C8B-B14F-4D97-AF65-F5344CB8AC3E}">
        <p14:creationId xmlns:p14="http://schemas.microsoft.com/office/powerpoint/2010/main" val="40900768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F1ACF10-BAF2-5041-BE79-8413AB879861}" type="datetimeFigureOut">
              <a:rPr kumimoji="1" lang="ja-JP" altLang="en-US" smtClean="0"/>
              <a:t>2018/11/13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A3EF183-D243-8948-8783-0FBE1EF37B5D}" type="slidenum">
              <a:rPr kumimoji="1" lang="ja-JP" altLang="en-US" smtClean="0"/>
              <a:t>‹#›</a:t>
            </a:fld>
            <a:endParaRPr kumimoji="1" lang="ja-JP" altLang="en-US"/>
          </a:p>
        </p:txBody>
      </p:sp>
    </p:spTree>
    <p:extLst>
      <p:ext uri="{BB962C8B-B14F-4D97-AF65-F5344CB8AC3E}">
        <p14:creationId xmlns:p14="http://schemas.microsoft.com/office/powerpoint/2010/main" val="803808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F1ACF10-BAF2-5041-BE79-8413AB879861}" type="datetimeFigureOut">
              <a:rPr kumimoji="1" lang="ja-JP" altLang="en-US" smtClean="0"/>
              <a:t>2018/11/13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A3EF183-D243-8948-8783-0FBE1EF37B5D}" type="slidenum">
              <a:rPr kumimoji="1" lang="ja-JP" altLang="en-US" smtClean="0"/>
              <a:t>‹#›</a:t>
            </a:fld>
            <a:endParaRPr kumimoji="1" lang="ja-JP" altLang="en-US"/>
          </a:p>
        </p:txBody>
      </p:sp>
    </p:spTree>
    <p:extLst>
      <p:ext uri="{BB962C8B-B14F-4D97-AF65-F5344CB8AC3E}">
        <p14:creationId xmlns:p14="http://schemas.microsoft.com/office/powerpoint/2010/main" val="23919360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F1ACF10-BAF2-5041-BE79-8413AB879861}" type="datetimeFigureOut">
              <a:rPr kumimoji="1" lang="ja-JP" altLang="en-US" smtClean="0"/>
              <a:t>2018/11/13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A3EF183-D243-8948-8783-0FBE1EF37B5D}" type="slidenum">
              <a:rPr kumimoji="1" lang="ja-JP" altLang="en-US" smtClean="0"/>
              <a:t>‹#›</a:t>
            </a:fld>
            <a:endParaRPr kumimoji="1" lang="ja-JP" altLang="en-US"/>
          </a:p>
        </p:txBody>
      </p:sp>
    </p:spTree>
    <p:extLst>
      <p:ext uri="{BB962C8B-B14F-4D97-AF65-F5344CB8AC3E}">
        <p14:creationId xmlns:p14="http://schemas.microsoft.com/office/powerpoint/2010/main" val="40858196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F1ACF10-BAF2-5041-BE79-8413AB879861}" type="datetimeFigureOut">
              <a:rPr kumimoji="1" lang="ja-JP" altLang="en-US" smtClean="0"/>
              <a:t>2018/11/13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A3EF183-D243-8948-8783-0FBE1EF37B5D}" type="slidenum">
              <a:rPr kumimoji="1" lang="ja-JP" altLang="en-US" smtClean="0"/>
              <a:t>‹#›</a:t>
            </a:fld>
            <a:endParaRPr kumimoji="1" lang="ja-JP" altLang="en-US"/>
          </a:p>
        </p:txBody>
      </p:sp>
    </p:spTree>
    <p:extLst>
      <p:ext uri="{BB962C8B-B14F-4D97-AF65-F5344CB8AC3E}">
        <p14:creationId xmlns:p14="http://schemas.microsoft.com/office/powerpoint/2010/main" val="11008408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F1ACF10-BAF2-5041-BE79-8413AB879861}" type="datetimeFigureOut">
              <a:rPr kumimoji="1" lang="ja-JP" altLang="en-US" smtClean="0"/>
              <a:t>2018/11/13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3EF183-D243-8948-8783-0FBE1EF37B5D}" type="slidenum">
              <a:rPr kumimoji="1" lang="ja-JP" altLang="en-US" smtClean="0"/>
              <a:t>‹#›</a:t>
            </a:fld>
            <a:endParaRPr kumimoji="1" lang="ja-JP" altLang="en-US"/>
          </a:p>
        </p:txBody>
      </p:sp>
    </p:spTree>
    <p:extLst>
      <p:ext uri="{BB962C8B-B14F-4D97-AF65-F5344CB8AC3E}">
        <p14:creationId xmlns:p14="http://schemas.microsoft.com/office/powerpoint/2010/main" val="19307827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F1ACF10-BAF2-5041-BE79-8413AB879861}" type="datetimeFigureOut">
              <a:rPr kumimoji="1" lang="ja-JP" altLang="en-US" smtClean="0"/>
              <a:t>2018/11/13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3EF183-D243-8948-8783-0FBE1EF37B5D}" type="slidenum">
              <a:rPr kumimoji="1" lang="ja-JP" altLang="en-US" smtClean="0"/>
              <a:t>‹#›</a:t>
            </a:fld>
            <a:endParaRPr kumimoji="1" lang="ja-JP" altLang="en-US"/>
          </a:p>
        </p:txBody>
      </p:sp>
    </p:spTree>
    <p:extLst>
      <p:ext uri="{BB962C8B-B14F-4D97-AF65-F5344CB8AC3E}">
        <p14:creationId xmlns:p14="http://schemas.microsoft.com/office/powerpoint/2010/main" val="364013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9536E91-8923-4079-908E-D3F6B1534731}" type="datetimeFigureOut">
              <a:rPr kumimoji="1" lang="ja-JP" altLang="en-US" smtClean="0"/>
              <a:t>2018/11/13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F7ECB9-BDE2-47BA-A230-D9DC4BD6F634}" type="slidenum">
              <a:rPr kumimoji="1" lang="ja-JP" altLang="en-US" smtClean="0"/>
              <a:t>‹#›</a:t>
            </a:fld>
            <a:endParaRPr kumimoji="1" lang="ja-JP" altLang="en-US"/>
          </a:p>
        </p:txBody>
      </p:sp>
    </p:spTree>
    <p:extLst>
      <p:ext uri="{BB962C8B-B14F-4D97-AF65-F5344CB8AC3E}">
        <p14:creationId xmlns:p14="http://schemas.microsoft.com/office/powerpoint/2010/main" val="15683325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21"/>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39542935-AEBE-4AF0-91B9-730AE4D43D84}" type="datetimeFigureOut">
              <a:rPr lang="ja-JP" altLang="en-US">
                <a:solidFill>
                  <a:prstClr val="black">
                    <a:tint val="75000"/>
                  </a:prstClr>
                </a:solidFill>
              </a:rPr>
              <a:pPr>
                <a:defRPr/>
              </a:pPr>
              <a:t>2018/11/13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D8025F63-FB32-4D97-B041-D24DBAB1414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18210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3219912D-AB67-466C-A4BF-BEA0133E6E0B}" type="datetimeFigureOut">
              <a:rPr lang="ja-JP" altLang="en-US">
                <a:solidFill>
                  <a:prstClr val="black">
                    <a:tint val="75000"/>
                  </a:prstClr>
                </a:solidFill>
              </a:rPr>
              <a:pPr>
                <a:defRPr/>
              </a:pPr>
              <a:t>2018/11/13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9EF7A3C9-EF5C-477D-8C34-9A0FEB109895}"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094798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96"/>
            <a:ext cx="77724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1846">
                <a:solidFill>
                  <a:schemeClr val="tx1">
                    <a:tint val="75000"/>
                  </a:schemeClr>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B321BA-721D-49F5-A58F-EDEF2C048536}" type="datetimeFigureOut">
              <a:rPr lang="ja-JP" altLang="en-US">
                <a:solidFill>
                  <a:prstClr val="black">
                    <a:tint val="75000"/>
                  </a:prstClr>
                </a:solidFill>
              </a:rPr>
              <a:pPr>
                <a:defRPr/>
              </a:pPr>
              <a:t>2018/11/13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CFA00672-574A-438E-8E83-63FA99F7BB5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829922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52BF15D7-ACA4-44E0-A24C-2594966C6011}" type="datetimeFigureOut">
              <a:rPr lang="ja-JP" altLang="en-US">
                <a:solidFill>
                  <a:prstClr val="black">
                    <a:tint val="75000"/>
                  </a:prstClr>
                </a:solidFill>
              </a:rPr>
              <a:pPr>
                <a:defRPr/>
              </a:pPr>
              <a:t>2018/11/13</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1E831E11-03AD-43C9-92C6-AC93BB0A40A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665907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92259BED-FAF0-4C67-AFA0-65AEF6AE547F}" type="datetimeFigureOut">
              <a:rPr lang="ja-JP" altLang="en-US">
                <a:solidFill>
                  <a:prstClr val="black">
                    <a:tint val="75000"/>
                  </a:prstClr>
                </a:solidFill>
              </a:rPr>
              <a:pPr>
                <a:defRPr/>
              </a:pPr>
              <a:t>2018/11/13</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74F4EBA7-42FF-4841-8007-2342D0233C3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429670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7FF59C41-A5CF-4FD9-A4BC-F7FA542C6E3F}" type="datetimeFigureOut">
              <a:rPr lang="ja-JP" altLang="en-US">
                <a:solidFill>
                  <a:prstClr val="black">
                    <a:tint val="75000"/>
                  </a:prstClr>
                </a:solidFill>
              </a:rPr>
              <a:pPr>
                <a:defRPr/>
              </a:pPr>
              <a:t>2018/11/13</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8ACF7788-084E-4BBA-B3A9-386BF6E98A0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784297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7DA5E7C5-6607-415E-8DB4-5CA6E7B891A2}" type="datetimeFigureOut">
              <a:rPr lang="ja-JP" altLang="en-US">
                <a:solidFill>
                  <a:prstClr val="black">
                    <a:tint val="75000"/>
                  </a:prstClr>
                </a:solidFill>
              </a:rPr>
              <a:pPr>
                <a:defRPr/>
              </a:pPr>
              <a:t>2018/11/13</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4B693C2A-DAB0-498A-8ED2-45C630B59A18}"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6636961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575051" y="273117"/>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440779E-C610-483F-B1A2-F5AC669FA616}" type="datetimeFigureOut">
              <a:rPr lang="ja-JP" altLang="en-US">
                <a:solidFill>
                  <a:prstClr val="black">
                    <a:tint val="75000"/>
                  </a:prstClr>
                </a:solidFill>
              </a:rPr>
              <a:pPr>
                <a:defRPr/>
              </a:pPr>
              <a:t>2018/11/13</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731EA61B-2A80-4940-9498-E0D0A9BE6EB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8700698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CC2821B7-85DE-47E7-9CF1-7E3C5ED3707D}" type="datetimeFigureOut">
              <a:rPr lang="ja-JP" altLang="en-US">
                <a:solidFill>
                  <a:prstClr val="black">
                    <a:tint val="75000"/>
                  </a:prstClr>
                </a:solidFill>
              </a:rPr>
              <a:pPr>
                <a:defRPr/>
              </a:pPr>
              <a:t>2018/11/13</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4DCB9A0F-41C2-4E5A-8FDB-86196C827418}"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529020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6A09DD7A-6C37-4027-A220-3467DE51A126}" type="datetimeFigureOut">
              <a:rPr lang="ja-JP" altLang="en-US">
                <a:solidFill>
                  <a:prstClr val="black">
                    <a:tint val="75000"/>
                  </a:prstClr>
                </a:solidFill>
              </a:rPr>
              <a:pPr>
                <a:defRPr/>
              </a:pPr>
              <a:t>2018/11/13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70F3B151-2346-4D0C-BFE2-682473A0EB1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08099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9536E91-8923-4079-908E-D3F6B1534731}" type="datetimeFigureOut">
              <a:rPr kumimoji="1" lang="ja-JP" altLang="en-US" smtClean="0"/>
              <a:t>2018/11/13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F7ECB9-BDE2-47BA-A230-D9DC4BD6F634}" type="slidenum">
              <a:rPr kumimoji="1" lang="ja-JP" altLang="en-US" smtClean="0"/>
              <a:t>‹#›</a:t>
            </a:fld>
            <a:endParaRPr kumimoji="1" lang="ja-JP" altLang="en-US"/>
          </a:p>
        </p:txBody>
      </p:sp>
    </p:spTree>
    <p:extLst>
      <p:ext uri="{BB962C8B-B14F-4D97-AF65-F5344CB8AC3E}">
        <p14:creationId xmlns:p14="http://schemas.microsoft.com/office/powerpoint/2010/main" val="15545722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03"/>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03"/>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84FF9EFC-46B4-4C6B-B5BA-E5EB9B9D624A}" type="datetimeFigureOut">
              <a:rPr lang="ja-JP" altLang="en-US">
                <a:solidFill>
                  <a:prstClr val="black">
                    <a:tint val="75000"/>
                  </a:prstClr>
                </a:solidFill>
              </a:rPr>
              <a:pPr>
                <a:defRPr/>
              </a:pPr>
              <a:t>2018/11/13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20F79D1B-980F-4D49-8B85-9137D38A7C3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73884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536E91-8923-4079-908E-D3F6B1534731}" type="datetimeFigureOut">
              <a:rPr kumimoji="1" lang="ja-JP" altLang="en-US" smtClean="0"/>
              <a:t>2018/11/13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7ECB9-BDE2-47BA-A230-D9DC4BD6F634}" type="slidenum">
              <a:rPr kumimoji="1" lang="ja-JP" altLang="en-US" smtClean="0"/>
              <a:t>‹#›</a:t>
            </a:fld>
            <a:endParaRPr kumimoji="1" lang="ja-JP" altLang="en-US"/>
          </a:p>
        </p:txBody>
      </p:sp>
    </p:spTree>
    <p:extLst>
      <p:ext uri="{BB962C8B-B14F-4D97-AF65-F5344CB8AC3E}">
        <p14:creationId xmlns:p14="http://schemas.microsoft.com/office/powerpoint/2010/main" val="1177383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DCD9BEDA-E979-41A0-A107-869385C9DF43}" type="datetimeFigureOut">
              <a:rPr lang="ja-JP" altLang="en-US" smtClean="0">
                <a:solidFill>
                  <a:prstClr val="black">
                    <a:tint val="75000"/>
                  </a:prstClr>
                </a:solidFill>
                <a:latin typeface="Calibri"/>
              </a:rPr>
              <a:pPr defTabSz="914400" fontAlgn="auto">
                <a:spcBef>
                  <a:spcPts val="0"/>
                </a:spcBef>
                <a:spcAft>
                  <a:spcPts val="0"/>
                </a:spcAft>
              </a:pPr>
              <a:t>2018/11/13</a:t>
            </a:fld>
            <a:endParaRPr lang="ja-JP" altLang="en-US">
              <a:solidFill>
                <a:prstClr val="black">
                  <a:tint val="75000"/>
                </a:prstClr>
              </a:solidFill>
              <a:latin typeface="Calibri"/>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ja-JP" altLang="en-US">
              <a:solidFill>
                <a:prstClr val="black">
                  <a:tint val="75000"/>
                </a:prstClr>
              </a:solidFill>
              <a:latin typeface="Calibri"/>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EBD5F3F9-3A1C-4F52-9038-0DC669FC6D80}" type="slidenum">
              <a:rPr lang="ja-JP" altLang="en-US" smtClean="0">
                <a:solidFill>
                  <a:prstClr val="black">
                    <a:tint val="75000"/>
                  </a:prstClr>
                </a:solidFill>
                <a:latin typeface="Calibri"/>
              </a:rPr>
              <a:pPr defTabSz="914400" fontAlgn="auto">
                <a:spcBef>
                  <a:spcPts val="0"/>
                </a:spcBef>
                <a:spcAft>
                  <a:spcPts val="0"/>
                </a:spcAft>
              </a:pPr>
              <a:t>‹#›</a:t>
            </a:fld>
            <a:endParaRPr lang="ja-JP" altLang="en-US">
              <a:solidFill>
                <a:prstClr val="black">
                  <a:tint val="75000"/>
                </a:prstClr>
              </a:solidFill>
              <a:latin typeface="Calibri"/>
            </a:endParaRPr>
          </a:p>
        </p:txBody>
      </p:sp>
    </p:spTree>
    <p:extLst>
      <p:ext uri="{BB962C8B-B14F-4D97-AF65-F5344CB8AC3E}">
        <p14:creationId xmlns:p14="http://schemas.microsoft.com/office/powerpoint/2010/main" val="5085782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510E1AF-4771-40E2-9181-8BE8A8A26365}" type="datetime1">
              <a:rPr lang="ja-JP" altLang="en-US" b="0" smtClean="0">
                <a:solidFill>
                  <a:prstClr val="black">
                    <a:tint val="75000"/>
                  </a:prstClr>
                </a:solidFill>
                <a:latin typeface="Calibri"/>
              </a:rPr>
              <a:t>2018/11/13</a:t>
            </a:fld>
            <a:endParaRPr lang="ja-JP" altLang="en-US" b="0">
              <a:solidFill>
                <a:prstClr val="black">
                  <a:tint val="75000"/>
                </a:prstClr>
              </a:solidFill>
              <a:latin typeface="Calibri"/>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b="0">
              <a:solidFill>
                <a:prstClr val="black">
                  <a:tint val="75000"/>
                </a:prstClr>
              </a:solidFill>
              <a:latin typeface="Calibri"/>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DE9867-5810-42B7-B54B-B4C1EE7978C2}" type="slidenum">
              <a:rPr lang="ja-JP" altLang="en-US" b="0" smtClean="0">
                <a:solidFill>
                  <a:prstClr val="black">
                    <a:tint val="75000"/>
                  </a:prstClr>
                </a:solidFill>
                <a:latin typeface="Calibri"/>
              </a:rPr>
              <a:pPr fontAlgn="auto">
                <a:spcBef>
                  <a:spcPts val="0"/>
                </a:spcBef>
                <a:spcAft>
                  <a:spcPts val="0"/>
                </a:spcAft>
              </a:pPr>
              <a:t>‹#›</a:t>
            </a:fld>
            <a:endParaRPr lang="ja-JP" altLang="en-US" b="0">
              <a:solidFill>
                <a:prstClr val="black">
                  <a:tint val="75000"/>
                </a:prstClr>
              </a:solidFill>
              <a:latin typeface="Calibri"/>
            </a:endParaRPr>
          </a:p>
        </p:txBody>
      </p:sp>
    </p:spTree>
    <p:extLst>
      <p:ext uri="{BB962C8B-B14F-4D97-AF65-F5344CB8AC3E}">
        <p14:creationId xmlns:p14="http://schemas.microsoft.com/office/powerpoint/2010/main" val="405772219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90F5B41-24F9-D647-B9B0-9F358AF60F35}" type="datetimeFigureOut">
              <a:rPr kumimoji="1" lang="ja-JP" altLang="en-US" smtClean="0"/>
              <a:t>2018/11/13</a:t>
            </a:fld>
            <a:endParaRPr kumimoji="1" lang="ja-JP" altLang="en-US"/>
          </a:p>
        </p:txBody>
      </p:sp>
      <p:sp>
        <p:nvSpPr>
          <p:cNvPr id="5" name="フッター プレースホルダー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A940726-1AF3-064B-A410-40463622AF28}" type="slidenum">
              <a:rPr kumimoji="1" lang="ja-JP" altLang="en-US" smtClean="0"/>
              <a:t>‹#›</a:t>
            </a:fld>
            <a:endParaRPr kumimoji="1" lang="ja-JP" altLang="en-US"/>
          </a:p>
        </p:txBody>
      </p:sp>
    </p:spTree>
    <p:extLst>
      <p:ext uri="{BB962C8B-B14F-4D97-AF65-F5344CB8AC3E}">
        <p14:creationId xmlns:p14="http://schemas.microsoft.com/office/powerpoint/2010/main" val="256966966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685817"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5" indent="-171455" algn="l" defTabSz="685817" rtl="0" eaLnBrk="1" latinLnBrk="0" hangingPunct="1">
        <a:lnSpc>
          <a:spcPct val="90000"/>
        </a:lnSpc>
        <a:spcBef>
          <a:spcPts val="750"/>
        </a:spcBef>
        <a:buFont typeface="Arial"/>
        <a:buChar char="•"/>
        <a:defRPr kumimoji="1" sz="2100" kern="1200">
          <a:solidFill>
            <a:schemeClr val="tx1"/>
          </a:solidFill>
          <a:latin typeface="+mn-lt"/>
          <a:ea typeface="+mn-ea"/>
          <a:cs typeface="+mn-cs"/>
        </a:defRPr>
      </a:lvl1pPr>
      <a:lvl2pPr marL="514363" indent="-171455" algn="l" defTabSz="685817" rtl="0" eaLnBrk="1" latinLnBrk="0" hangingPunct="1">
        <a:lnSpc>
          <a:spcPct val="90000"/>
        </a:lnSpc>
        <a:spcBef>
          <a:spcPts val="375"/>
        </a:spcBef>
        <a:buFont typeface="Arial"/>
        <a:buChar char="•"/>
        <a:defRPr kumimoji="1" sz="1800" kern="1200">
          <a:solidFill>
            <a:schemeClr val="tx1"/>
          </a:solidFill>
          <a:latin typeface="+mn-lt"/>
          <a:ea typeface="+mn-ea"/>
          <a:cs typeface="+mn-cs"/>
        </a:defRPr>
      </a:lvl2pPr>
      <a:lvl3pPr marL="857272" indent="-171455" algn="l" defTabSz="685817" rtl="0" eaLnBrk="1" latinLnBrk="0" hangingPunct="1">
        <a:lnSpc>
          <a:spcPct val="90000"/>
        </a:lnSpc>
        <a:spcBef>
          <a:spcPts val="375"/>
        </a:spcBef>
        <a:buFont typeface="Arial"/>
        <a:buChar char="•"/>
        <a:defRPr kumimoji="1" sz="1500" kern="1200">
          <a:solidFill>
            <a:schemeClr val="tx1"/>
          </a:solidFill>
          <a:latin typeface="+mn-lt"/>
          <a:ea typeface="+mn-ea"/>
          <a:cs typeface="+mn-cs"/>
        </a:defRPr>
      </a:lvl3pPr>
      <a:lvl4pPr marL="1200180" indent="-171455" algn="l" defTabSz="685817" rtl="0" eaLnBrk="1" latinLnBrk="0" hangingPunct="1">
        <a:lnSpc>
          <a:spcPct val="90000"/>
        </a:lnSpc>
        <a:spcBef>
          <a:spcPts val="375"/>
        </a:spcBef>
        <a:buFont typeface="Arial"/>
        <a:buChar char="•"/>
        <a:defRPr kumimoji="1" sz="1350" kern="1200">
          <a:solidFill>
            <a:schemeClr val="tx1"/>
          </a:solidFill>
          <a:latin typeface="+mn-lt"/>
          <a:ea typeface="+mn-ea"/>
          <a:cs typeface="+mn-cs"/>
        </a:defRPr>
      </a:lvl4pPr>
      <a:lvl5pPr marL="1543089" indent="-171455" algn="l" defTabSz="685817" rtl="0" eaLnBrk="1" latinLnBrk="0" hangingPunct="1">
        <a:lnSpc>
          <a:spcPct val="90000"/>
        </a:lnSpc>
        <a:spcBef>
          <a:spcPts val="375"/>
        </a:spcBef>
        <a:buFont typeface="Arial"/>
        <a:buChar char="•"/>
        <a:defRPr kumimoji="1" sz="1350" kern="1200">
          <a:solidFill>
            <a:schemeClr val="tx1"/>
          </a:solidFill>
          <a:latin typeface="+mn-lt"/>
          <a:ea typeface="+mn-ea"/>
          <a:cs typeface="+mn-cs"/>
        </a:defRPr>
      </a:lvl5pPr>
      <a:lvl6pPr marL="1885998" indent="-171455" algn="l" defTabSz="685817" rtl="0" eaLnBrk="1" latinLnBrk="0" hangingPunct="1">
        <a:lnSpc>
          <a:spcPct val="90000"/>
        </a:lnSpc>
        <a:spcBef>
          <a:spcPts val="375"/>
        </a:spcBef>
        <a:buFont typeface="Arial"/>
        <a:buChar char="•"/>
        <a:defRPr kumimoji="1" sz="1350" kern="1200">
          <a:solidFill>
            <a:schemeClr val="tx1"/>
          </a:solidFill>
          <a:latin typeface="+mn-lt"/>
          <a:ea typeface="+mn-ea"/>
          <a:cs typeface="+mn-cs"/>
        </a:defRPr>
      </a:lvl6pPr>
      <a:lvl7pPr marL="2228906" indent="-171455" algn="l" defTabSz="685817" rtl="0" eaLnBrk="1" latinLnBrk="0" hangingPunct="1">
        <a:lnSpc>
          <a:spcPct val="90000"/>
        </a:lnSpc>
        <a:spcBef>
          <a:spcPts val="375"/>
        </a:spcBef>
        <a:buFont typeface="Arial"/>
        <a:buChar char="•"/>
        <a:defRPr kumimoji="1" sz="1350" kern="1200">
          <a:solidFill>
            <a:schemeClr val="tx1"/>
          </a:solidFill>
          <a:latin typeface="+mn-lt"/>
          <a:ea typeface="+mn-ea"/>
          <a:cs typeface="+mn-cs"/>
        </a:defRPr>
      </a:lvl7pPr>
      <a:lvl8pPr marL="2571815" indent="-171455" algn="l" defTabSz="685817" rtl="0" eaLnBrk="1" latinLnBrk="0" hangingPunct="1">
        <a:lnSpc>
          <a:spcPct val="90000"/>
        </a:lnSpc>
        <a:spcBef>
          <a:spcPts val="375"/>
        </a:spcBef>
        <a:buFont typeface="Arial"/>
        <a:buChar char="•"/>
        <a:defRPr kumimoji="1" sz="1350" kern="1200">
          <a:solidFill>
            <a:schemeClr val="tx1"/>
          </a:solidFill>
          <a:latin typeface="+mn-lt"/>
          <a:ea typeface="+mn-ea"/>
          <a:cs typeface="+mn-cs"/>
        </a:defRPr>
      </a:lvl8pPr>
      <a:lvl9pPr marL="2914723" indent="-171455" algn="l" defTabSz="685817" rtl="0" eaLnBrk="1" latinLnBrk="0" hangingPunct="1">
        <a:lnSpc>
          <a:spcPct val="90000"/>
        </a:lnSpc>
        <a:spcBef>
          <a:spcPts val="375"/>
        </a:spcBef>
        <a:buFont typeface="Arial"/>
        <a:buChar char="•"/>
        <a:defRPr kumimoji="1" sz="1350" kern="1200">
          <a:solidFill>
            <a:schemeClr val="tx1"/>
          </a:solidFill>
          <a:latin typeface="+mn-lt"/>
          <a:ea typeface="+mn-ea"/>
          <a:cs typeface="+mn-cs"/>
        </a:defRPr>
      </a:lvl9pPr>
    </p:bodyStyle>
    <p:otherStyle>
      <a:defPPr>
        <a:defRPr lang="ja-JP"/>
      </a:defPPr>
      <a:lvl1pPr marL="0" algn="l" defTabSz="685817" rtl="0" eaLnBrk="1" latinLnBrk="0" hangingPunct="1">
        <a:defRPr kumimoji="1" sz="1350" kern="1200">
          <a:solidFill>
            <a:schemeClr val="tx1"/>
          </a:solidFill>
          <a:latin typeface="+mn-lt"/>
          <a:ea typeface="+mn-ea"/>
          <a:cs typeface="+mn-cs"/>
        </a:defRPr>
      </a:lvl1pPr>
      <a:lvl2pPr marL="342909" algn="l" defTabSz="685817" rtl="0" eaLnBrk="1" latinLnBrk="0" hangingPunct="1">
        <a:defRPr kumimoji="1" sz="1350" kern="1200">
          <a:solidFill>
            <a:schemeClr val="tx1"/>
          </a:solidFill>
          <a:latin typeface="+mn-lt"/>
          <a:ea typeface="+mn-ea"/>
          <a:cs typeface="+mn-cs"/>
        </a:defRPr>
      </a:lvl2pPr>
      <a:lvl3pPr marL="685817" algn="l" defTabSz="685817" rtl="0" eaLnBrk="1" latinLnBrk="0" hangingPunct="1">
        <a:defRPr kumimoji="1" sz="1350" kern="1200">
          <a:solidFill>
            <a:schemeClr val="tx1"/>
          </a:solidFill>
          <a:latin typeface="+mn-lt"/>
          <a:ea typeface="+mn-ea"/>
          <a:cs typeface="+mn-cs"/>
        </a:defRPr>
      </a:lvl3pPr>
      <a:lvl4pPr marL="1028726" algn="l" defTabSz="685817" rtl="0" eaLnBrk="1" latinLnBrk="0" hangingPunct="1">
        <a:defRPr kumimoji="1" sz="1350" kern="1200">
          <a:solidFill>
            <a:schemeClr val="tx1"/>
          </a:solidFill>
          <a:latin typeface="+mn-lt"/>
          <a:ea typeface="+mn-ea"/>
          <a:cs typeface="+mn-cs"/>
        </a:defRPr>
      </a:lvl4pPr>
      <a:lvl5pPr marL="1371634" algn="l" defTabSz="685817" rtl="0" eaLnBrk="1" latinLnBrk="0" hangingPunct="1">
        <a:defRPr kumimoji="1" sz="1350" kern="1200">
          <a:solidFill>
            <a:schemeClr val="tx1"/>
          </a:solidFill>
          <a:latin typeface="+mn-lt"/>
          <a:ea typeface="+mn-ea"/>
          <a:cs typeface="+mn-cs"/>
        </a:defRPr>
      </a:lvl5pPr>
      <a:lvl6pPr marL="1714543" algn="l" defTabSz="685817" rtl="0" eaLnBrk="1" latinLnBrk="0" hangingPunct="1">
        <a:defRPr kumimoji="1" sz="1350" kern="1200">
          <a:solidFill>
            <a:schemeClr val="tx1"/>
          </a:solidFill>
          <a:latin typeface="+mn-lt"/>
          <a:ea typeface="+mn-ea"/>
          <a:cs typeface="+mn-cs"/>
        </a:defRPr>
      </a:lvl6pPr>
      <a:lvl7pPr marL="2057451" algn="l" defTabSz="685817" rtl="0" eaLnBrk="1" latinLnBrk="0" hangingPunct="1">
        <a:defRPr kumimoji="1" sz="1350" kern="1200">
          <a:solidFill>
            <a:schemeClr val="tx1"/>
          </a:solidFill>
          <a:latin typeface="+mn-lt"/>
          <a:ea typeface="+mn-ea"/>
          <a:cs typeface="+mn-cs"/>
        </a:defRPr>
      </a:lvl7pPr>
      <a:lvl8pPr marL="2400360" algn="l" defTabSz="685817" rtl="0" eaLnBrk="1" latinLnBrk="0" hangingPunct="1">
        <a:defRPr kumimoji="1" sz="1350" kern="1200">
          <a:solidFill>
            <a:schemeClr val="tx1"/>
          </a:solidFill>
          <a:latin typeface="+mn-lt"/>
          <a:ea typeface="+mn-ea"/>
          <a:cs typeface="+mn-cs"/>
        </a:defRPr>
      </a:lvl8pPr>
      <a:lvl9pPr marL="2743269" algn="l" defTabSz="685817"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603A51-2731-47A0-A847-2CDDC51FC9F6}" type="datetime1">
              <a:rPr kumimoji="1" lang="ja-JP" altLang="en-US" smtClean="0"/>
              <a:t>2018/11/13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A1C2F8-8867-4B41-96A5-6FDD5BD44427}" type="slidenum">
              <a:rPr kumimoji="1" lang="ja-JP" altLang="en-US" smtClean="0"/>
              <a:t>‹#›</a:t>
            </a:fld>
            <a:endParaRPr kumimoji="1" lang="ja-JP" altLang="en-US"/>
          </a:p>
        </p:txBody>
      </p:sp>
    </p:spTree>
    <p:extLst>
      <p:ext uri="{BB962C8B-B14F-4D97-AF65-F5344CB8AC3E}">
        <p14:creationId xmlns:p14="http://schemas.microsoft.com/office/powerpoint/2010/main" val="196716949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CD9BEDA-E979-41A0-A107-869385C9DF43}" type="datetimeFigureOut">
              <a:rPr lang="ja-JP" altLang="en-US" b="0" smtClean="0">
                <a:solidFill>
                  <a:prstClr val="black">
                    <a:tint val="75000"/>
                  </a:prstClr>
                </a:solidFill>
                <a:latin typeface="Calibri"/>
              </a:rPr>
              <a:pPr fontAlgn="auto">
                <a:spcBef>
                  <a:spcPts val="0"/>
                </a:spcBef>
                <a:spcAft>
                  <a:spcPts val="0"/>
                </a:spcAft>
              </a:pPr>
              <a:t>2018/11/13</a:t>
            </a:fld>
            <a:endParaRPr lang="ja-JP" altLang="en-US" b="0">
              <a:solidFill>
                <a:prstClr val="black">
                  <a:tint val="75000"/>
                </a:prstClr>
              </a:solidFill>
              <a:latin typeface="Calibri"/>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b="0">
              <a:solidFill>
                <a:prstClr val="black">
                  <a:tint val="75000"/>
                </a:prstClr>
              </a:solidFill>
              <a:latin typeface="Calibri"/>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BD5F3F9-3A1C-4F52-9038-0DC669FC6D80}" type="slidenum">
              <a:rPr lang="ja-JP" altLang="en-US" b="0" smtClean="0">
                <a:solidFill>
                  <a:prstClr val="black">
                    <a:tint val="75000"/>
                  </a:prstClr>
                </a:solidFill>
                <a:latin typeface="Calibri"/>
              </a:rPr>
              <a:pPr fontAlgn="auto">
                <a:spcBef>
                  <a:spcPts val="0"/>
                </a:spcBef>
                <a:spcAft>
                  <a:spcPts val="0"/>
                </a:spcAft>
              </a:pPr>
              <a:t>‹#›</a:t>
            </a:fld>
            <a:endParaRPr lang="ja-JP" altLang="en-US" b="0">
              <a:solidFill>
                <a:prstClr val="black">
                  <a:tint val="75000"/>
                </a:prstClr>
              </a:solidFill>
              <a:latin typeface="Calibri"/>
            </a:endParaRPr>
          </a:p>
        </p:txBody>
      </p:sp>
    </p:spTree>
    <p:extLst>
      <p:ext uri="{BB962C8B-B14F-4D97-AF65-F5344CB8AC3E}">
        <p14:creationId xmlns:p14="http://schemas.microsoft.com/office/powerpoint/2010/main" val="382069131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1ACF10-BAF2-5041-BE79-8413AB879861}" type="datetimeFigureOut">
              <a:rPr kumimoji="1" lang="ja-JP" altLang="en-US" smtClean="0"/>
              <a:t>2018/11/13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3EF183-D243-8948-8783-0FBE1EF37B5D}" type="slidenum">
              <a:rPr kumimoji="1" lang="ja-JP" altLang="en-US" smtClean="0"/>
              <a:t>‹#›</a:t>
            </a:fld>
            <a:endParaRPr kumimoji="1" lang="ja-JP" altLang="en-US"/>
          </a:p>
        </p:txBody>
      </p:sp>
    </p:spTree>
    <p:extLst>
      <p:ext uri="{BB962C8B-B14F-4D97-AF65-F5344CB8AC3E}">
        <p14:creationId xmlns:p14="http://schemas.microsoft.com/office/powerpoint/2010/main" val="403243121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446"/>
            <a:ext cx="2133600" cy="365125"/>
          </a:xfrm>
          <a:prstGeom prst="rect">
            <a:avLst/>
          </a:prstGeom>
        </p:spPr>
        <p:txBody>
          <a:bodyPr vert="horz" lIns="91440" tIns="45720" rIns="91440" bIns="45720" rtlCol="0" anchor="ctr"/>
          <a:lstStyle>
            <a:lvl1pPr algn="l" fontAlgn="auto">
              <a:spcBef>
                <a:spcPts val="0"/>
              </a:spcBef>
              <a:spcAft>
                <a:spcPts val="0"/>
              </a:spcAft>
              <a:defRPr sz="1108">
                <a:solidFill>
                  <a:schemeClr val="tx1">
                    <a:tint val="75000"/>
                  </a:schemeClr>
                </a:solidFill>
                <a:latin typeface="+mn-lt"/>
                <a:ea typeface="+mn-ea"/>
              </a:defRPr>
            </a:lvl1pPr>
          </a:lstStyle>
          <a:p>
            <a:pPr>
              <a:defRPr/>
            </a:pPr>
            <a:fld id="{DB54243E-99F2-4826-96BC-36697F58D00E}" type="datetimeFigureOut">
              <a:rPr lang="ja-JP" altLang="en-US" b="0">
                <a:solidFill>
                  <a:prstClr val="black">
                    <a:tint val="75000"/>
                  </a:prstClr>
                </a:solidFill>
              </a:rPr>
              <a:pPr>
                <a:defRPr/>
              </a:pPr>
              <a:t>2018/11/13</a:t>
            </a:fld>
            <a:endParaRPr lang="ja-JP" altLang="en-US" b="0">
              <a:solidFill>
                <a:prstClr val="black">
                  <a:tint val="75000"/>
                </a:prstClr>
              </a:solidFill>
            </a:endParaRPr>
          </a:p>
        </p:txBody>
      </p:sp>
      <p:sp>
        <p:nvSpPr>
          <p:cNvPr id="5" name="フッター プレースホルダ 4"/>
          <p:cNvSpPr>
            <a:spLocks noGrp="1"/>
          </p:cNvSpPr>
          <p:nvPr>
            <p:ph type="ftr" sz="quarter" idx="3"/>
          </p:nvPr>
        </p:nvSpPr>
        <p:spPr>
          <a:xfrm>
            <a:off x="3124200" y="6356446"/>
            <a:ext cx="2895600" cy="365125"/>
          </a:xfrm>
          <a:prstGeom prst="rect">
            <a:avLst/>
          </a:prstGeom>
        </p:spPr>
        <p:txBody>
          <a:bodyPr vert="horz" lIns="91440" tIns="45720" rIns="91440" bIns="45720" rtlCol="0" anchor="ctr"/>
          <a:lstStyle>
            <a:lvl1pPr algn="ctr" fontAlgn="auto">
              <a:spcBef>
                <a:spcPts val="0"/>
              </a:spcBef>
              <a:spcAft>
                <a:spcPts val="0"/>
              </a:spcAft>
              <a:defRPr sz="1108">
                <a:solidFill>
                  <a:schemeClr val="tx1">
                    <a:tint val="75000"/>
                  </a:schemeClr>
                </a:solidFill>
                <a:latin typeface="+mn-lt"/>
                <a:ea typeface="+mn-ea"/>
              </a:defRPr>
            </a:lvl1pPr>
          </a:lstStyle>
          <a:p>
            <a:pPr>
              <a:defRPr/>
            </a:pPr>
            <a:endParaRPr lang="ja-JP" altLang="en-US" b="0">
              <a:solidFill>
                <a:prstClr val="black">
                  <a:tint val="75000"/>
                </a:prstClr>
              </a:solidFill>
            </a:endParaRPr>
          </a:p>
        </p:txBody>
      </p:sp>
      <p:sp>
        <p:nvSpPr>
          <p:cNvPr id="6" name="スライド番号プレースホルダ 5"/>
          <p:cNvSpPr>
            <a:spLocks noGrp="1"/>
          </p:cNvSpPr>
          <p:nvPr>
            <p:ph type="sldNum" sz="quarter" idx="4"/>
          </p:nvPr>
        </p:nvSpPr>
        <p:spPr>
          <a:xfrm>
            <a:off x="6553200" y="6356446"/>
            <a:ext cx="2133600" cy="365125"/>
          </a:xfrm>
          <a:prstGeom prst="rect">
            <a:avLst/>
          </a:prstGeom>
        </p:spPr>
        <p:txBody>
          <a:bodyPr vert="horz" lIns="91440" tIns="45720" rIns="91440" bIns="45720" rtlCol="0" anchor="ctr"/>
          <a:lstStyle>
            <a:lvl1pPr algn="r" fontAlgn="auto">
              <a:spcBef>
                <a:spcPts val="0"/>
              </a:spcBef>
              <a:spcAft>
                <a:spcPts val="0"/>
              </a:spcAft>
              <a:defRPr sz="1108">
                <a:solidFill>
                  <a:schemeClr val="tx1">
                    <a:tint val="75000"/>
                  </a:schemeClr>
                </a:solidFill>
                <a:latin typeface="+mn-lt"/>
                <a:ea typeface="+mn-ea"/>
              </a:defRPr>
            </a:lvl1pPr>
          </a:lstStyle>
          <a:p>
            <a:pPr>
              <a:defRPr/>
            </a:pPr>
            <a:fld id="{8C0B577D-5771-4890-9346-A82CF1273B75}" type="slidenum">
              <a:rPr lang="ja-JP" altLang="en-US" b="0">
                <a:solidFill>
                  <a:prstClr val="black">
                    <a:tint val="75000"/>
                  </a:prstClr>
                </a:solidFill>
              </a:rPr>
              <a:pPr>
                <a:defRPr/>
              </a:pPr>
              <a:t>‹#›</a:t>
            </a:fld>
            <a:endParaRPr lang="ja-JP" altLang="en-US" b="0">
              <a:solidFill>
                <a:prstClr val="black">
                  <a:tint val="75000"/>
                </a:prstClr>
              </a:solidFill>
            </a:endParaRPr>
          </a:p>
        </p:txBody>
      </p:sp>
    </p:spTree>
    <p:extLst>
      <p:ext uri="{BB962C8B-B14F-4D97-AF65-F5344CB8AC3E}">
        <p14:creationId xmlns:p14="http://schemas.microsoft.com/office/powerpoint/2010/main" val="30183342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rtl="0" eaLnBrk="0" fontAlgn="base" hangingPunct="0">
        <a:spcBef>
          <a:spcPct val="0"/>
        </a:spcBef>
        <a:spcAft>
          <a:spcPct val="0"/>
        </a:spcAft>
        <a:defRPr kumimoji="1" sz="4062" kern="1200">
          <a:solidFill>
            <a:schemeClr val="tx1"/>
          </a:solidFill>
          <a:latin typeface="+mj-lt"/>
          <a:ea typeface="+mj-ea"/>
          <a:cs typeface="+mj-cs"/>
        </a:defRPr>
      </a:lvl1pPr>
      <a:lvl2pPr algn="ctr" rtl="0" eaLnBrk="0" fontAlgn="base" hangingPunct="0">
        <a:spcBef>
          <a:spcPct val="0"/>
        </a:spcBef>
        <a:spcAft>
          <a:spcPct val="0"/>
        </a:spcAft>
        <a:defRPr kumimoji="1" sz="4062">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062">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062">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062">
          <a:solidFill>
            <a:schemeClr val="tx1"/>
          </a:solidFill>
          <a:latin typeface="Calibri" pitchFamily="34" charset="0"/>
          <a:ea typeface="ＭＳ Ｐゴシック" charset="-128"/>
        </a:defRPr>
      </a:lvl5pPr>
      <a:lvl6pPr marL="422041" algn="ctr" rtl="0" fontAlgn="base">
        <a:spcBef>
          <a:spcPct val="0"/>
        </a:spcBef>
        <a:spcAft>
          <a:spcPct val="0"/>
        </a:spcAft>
        <a:defRPr kumimoji="1" sz="4062">
          <a:solidFill>
            <a:schemeClr val="tx1"/>
          </a:solidFill>
          <a:latin typeface="Calibri" pitchFamily="34" charset="0"/>
          <a:ea typeface="ＭＳ Ｐゴシック" charset="-128"/>
        </a:defRPr>
      </a:lvl6pPr>
      <a:lvl7pPr marL="844083" algn="ctr" rtl="0" fontAlgn="base">
        <a:spcBef>
          <a:spcPct val="0"/>
        </a:spcBef>
        <a:spcAft>
          <a:spcPct val="0"/>
        </a:spcAft>
        <a:defRPr kumimoji="1" sz="4062">
          <a:solidFill>
            <a:schemeClr val="tx1"/>
          </a:solidFill>
          <a:latin typeface="Calibri" pitchFamily="34" charset="0"/>
          <a:ea typeface="ＭＳ Ｐゴシック" charset="-128"/>
        </a:defRPr>
      </a:lvl7pPr>
      <a:lvl8pPr marL="1266124" algn="ctr" rtl="0" fontAlgn="base">
        <a:spcBef>
          <a:spcPct val="0"/>
        </a:spcBef>
        <a:spcAft>
          <a:spcPct val="0"/>
        </a:spcAft>
        <a:defRPr kumimoji="1" sz="4062">
          <a:solidFill>
            <a:schemeClr val="tx1"/>
          </a:solidFill>
          <a:latin typeface="Calibri" pitchFamily="34" charset="0"/>
          <a:ea typeface="ＭＳ Ｐゴシック" charset="-128"/>
        </a:defRPr>
      </a:lvl8pPr>
      <a:lvl9pPr marL="1688165" algn="ctr" rtl="0" fontAlgn="base">
        <a:spcBef>
          <a:spcPct val="0"/>
        </a:spcBef>
        <a:spcAft>
          <a:spcPct val="0"/>
        </a:spcAft>
        <a:defRPr kumimoji="1" sz="4062">
          <a:solidFill>
            <a:schemeClr val="tx1"/>
          </a:solidFill>
          <a:latin typeface="Calibri" pitchFamily="34" charset="0"/>
          <a:ea typeface="ＭＳ Ｐゴシック" charset="-128"/>
        </a:defRPr>
      </a:lvl9pPr>
    </p:titleStyle>
    <p:bodyStyle>
      <a:lvl1pPr marL="316531" indent="-316531" algn="l" rtl="0" eaLnBrk="0" fontAlgn="base" hangingPunct="0">
        <a:spcBef>
          <a:spcPct val="20000"/>
        </a:spcBef>
        <a:spcAft>
          <a:spcPct val="0"/>
        </a:spcAft>
        <a:buFont typeface="Arial" charset="0"/>
        <a:buChar char="•"/>
        <a:defRPr kumimoji="1" sz="2954" kern="1200">
          <a:solidFill>
            <a:schemeClr val="tx1"/>
          </a:solidFill>
          <a:latin typeface="+mn-lt"/>
          <a:ea typeface="+mn-ea"/>
          <a:cs typeface="+mn-cs"/>
        </a:defRPr>
      </a:lvl1pPr>
      <a:lvl2pPr marL="685817" indent="-263776" algn="l" rtl="0" eaLnBrk="0" fontAlgn="base" hangingPunct="0">
        <a:spcBef>
          <a:spcPct val="20000"/>
        </a:spcBef>
        <a:spcAft>
          <a:spcPct val="0"/>
        </a:spcAft>
        <a:buFont typeface="Arial" charset="0"/>
        <a:buChar char="–"/>
        <a:defRPr kumimoji="1" sz="2585" kern="1200">
          <a:solidFill>
            <a:schemeClr val="tx1"/>
          </a:solidFill>
          <a:latin typeface="+mn-lt"/>
          <a:ea typeface="+mn-ea"/>
          <a:cs typeface="+mn-cs"/>
        </a:defRPr>
      </a:lvl2pPr>
      <a:lvl3pPr marL="1055103" indent="-211021" algn="l" rtl="0" eaLnBrk="0" fontAlgn="base" hangingPunct="0">
        <a:spcBef>
          <a:spcPct val="20000"/>
        </a:spcBef>
        <a:spcAft>
          <a:spcPct val="0"/>
        </a:spcAft>
        <a:buFont typeface="Arial" charset="0"/>
        <a:buChar char="•"/>
        <a:defRPr kumimoji="1" sz="2215" kern="1200">
          <a:solidFill>
            <a:schemeClr val="tx1"/>
          </a:solidFill>
          <a:latin typeface="+mn-lt"/>
          <a:ea typeface="+mn-ea"/>
          <a:cs typeface="+mn-cs"/>
        </a:defRPr>
      </a:lvl3pPr>
      <a:lvl4pPr marL="1477145" indent="-211021" algn="l" rtl="0" eaLnBrk="0" fontAlgn="base" hangingPunct="0">
        <a:spcBef>
          <a:spcPct val="20000"/>
        </a:spcBef>
        <a:spcAft>
          <a:spcPct val="0"/>
        </a:spcAft>
        <a:buFont typeface="Arial" charset="0"/>
        <a:buChar char="–"/>
        <a:defRPr kumimoji="1" sz="1846" kern="1200">
          <a:solidFill>
            <a:schemeClr val="tx1"/>
          </a:solidFill>
          <a:latin typeface="+mn-lt"/>
          <a:ea typeface="+mn-ea"/>
          <a:cs typeface="+mn-cs"/>
        </a:defRPr>
      </a:lvl4pPr>
      <a:lvl5pPr marL="1899186" indent="-211021" algn="l" rtl="0" eaLnBrk="0" fontAlgn="base" hangingPunct="0">
        <a:spcBef>
          <a:spcPct val="20000"/>
        </a:spcBef>
        <a:spcAft>
          <a:spcPct val="0"/>
        </a:spcAft>
        <a:buFont typeface="Arial" charset="0"/>
        <a:buChar char="»"/>
        <a:defRPr kumimoji="1"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www.kochi-u.ac.jp/index.html" TargetMode="External"/><Relationship Id="rId7"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www.ibaraki.ac.jp/index.html" TargetMode="External"/><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5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5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3.xml"/><Relationship Id="rId5" Type="http://schemas.openxmlformats.org/officeDocument/2006/relationships/image" Target="../media/image60.jpe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emf"/><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9.emf"/><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g"/><Relationship Id="rId3" Type="http://schemas.openxmlformats.org/officeDocument/2006/relationships/image" Target="../media/image20.png"/><Relationship Id="rId7" Type="http://schemas.openxmlformats.org/officeDocument/2006/relationships/image" Target="../media/image24.gif"/><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4.xml"/><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1.xml"/><Relationship Id="rId1" Type="http://schemas.openxmlformats.org/officeDocument/2006/relationships/tags" Target="../tags/tag1.xml"/><Relationship Id="rId5" Type="http://schemas.openxmlformats.org/officeDocument/2006/relationships/image" Target="../media/image38.emf"/><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xmlns="" id="{BD945A31-4CB5-4B0C-9A8A-3C496CA529F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5084"/>
            <a:ext cx="9157152" cy="6867863"/>
          </a:xfrm>
          <a:prstGeom prst="rect">
            <a:avLst/>
          </a:prstGeom>
        </p:spPr>
      </p:pic>
      <p:sp>
        <p:nvSpPr>
          <p:cNvPr id="4" name="正方形/長方形 3"/>
          <p:cNvSpPr/>
          <p:nvPr/>
        </p:nvSpPr>
        <p:spPr>
          <a:xfrm>
            <a:off x="6575" y="247696"/>
            <a:ext cx="9144001" cy="523220"/>
          </a:xfrm>
          <a:prstGeom prst="rect">
            <a:avLst/>
          </a:prstGeom>
        </p:spPr>
        <p:txBody>
          <a:bodyPr wrap="square">
            <a:spAutoFit/>
          </a:bodyPr>
          <a:lstStyle/>
          <a:p>
            <a:pPr algn="ctr"/>
            <a:r>
              <a:rPr lang="ja-JP" altLang="en-US" sz="2800" b="1" dirty="0">
                <a:solidFill>
                  <a:schemeClr val="bg1"/>
                </a:solidFill>
                <a:latin typeface="Meiryo UI" panose="020B0604030504040204" pitchFamily="50" charset="-128"/>
                <a:ea typeface="Meiryo UI" panose="020B0604030504040204" pitchFamily="50" charset="-128"/>
                <a:cs typeface="ＤＦＰ太丸ゴシック体"/>
              </a:rPr>
              <a:t>常磐沖での新たなマンガンクラストの調査結果速報について</a:t>
            </a:r>
            <a:endParaRPr lang="ja-JP" altLang="ja-JP" dirty="0">
              <a:solidFill>
                <a:schemeClr val="bg1"/>
              </a:solidFill>
              <a:latin typeface="Meiryo UI" panose="020B0604030504040204" pitchFamily="50" charset="-128"/>
              <a:ea typeface="Meiryo UI" panose="020B0604030504040204" pitchFamily="50" charset="-128"/>
              <a:cs typeface="ＤＦＰ太丸ゴシック体"/>
            </a:endParaRPr>
          </a:p>
        </p:txBody>
      </p:sp>
      <p:sp>
        <p:nvSpPr>
          <p:cNvPr id="5" name="テキスト ボックス 4"/>
          <p:cNvSpPr txBox="1"/>
          <p:nvPr/>
        </p:nvSpPr>
        <p:spPr>
          <a:xfrm>
            <a:off x="1607086" y="1077643"/>
            <a:ext cx="5929828" cy="4093428"/>
          </a:xfrm>
          <a:prstGeom prst="rect">
            <a:avLst/>
          </a:prstGeom>
          <a:noFill/>
        </p:spPr>
        <p:txBody>
          <a:bodyPr wrap="none" rtlCol="0">
            <a:spAutoFit/>
          </a:bodyPr>
          <a:lstStyle/>
          <a:p>
            <a:r>
              <a:rPr kumimoji="1" lang="ja-JP" altLang="en-US" sz="2000" dirty="0">
                <a:solidFill>
                  <a:schemeClr val="bg1"/>
                </a:solidFill>
                <a:latin typeface="Meiryo UI" panose="020B0604030504040204" pitchFamily="50" charset="-128"/>
                <a:ea typeface="Meiryo UI" panose="020B0604030504040204" pitchFamily="50" charset="-128"/>
              </a:rPr>
              <a:t>説明者</a:t>
            </a:r>
          </a:p>
          <a:p>
            <a:r>
              <a:rPr kumimoji="1" lang="ja-JP" altLang="en-US" sz="2000" dirty="0">
                <a:solidFill>
                  <a:schemeClr val="bg1"/>
                </a:solidFill>
                <a:latin typeface="Meiryo UI" panose="020B0604030504040204" pitchFamily="50" charset="-128"/>
                <a:ea typeface="Meiryo UI" panose="020B0604030504040204" pitchFamily="50" charset="-128"/>
              </a:rPr>
              <a:t>　鈴木勝彦　</a:t>
            </a:r>
          </a:p>
          <a:p>
            <a:r>
              <a:rPr kumimoji="1" lang="ja-JP" altLang="en-US" sz="2000" dirty="0">
                <a:solidFill>
                  <a:schemeClr val="bg1"/>
                </a:solidFill>
                <a:latin typeface="Meiryo UI" panose="020B0604030504040204" pitchFamily="50" charset="-128"/>
                <a:ea typeface="Meiryo UI" panose="020B0604030504040204" pitchFamily="50" charset="-128"/>
              </a:rPr>
              <a:t>　次世代海洋資源調査技術研究開発プロジェクトチーム</a:t>
            </a:r>
          </a:p>
          <a:p>
            <a:r>
              <a:rPr kumimoji="1" lang="ja-JP" altLang="en-US" sz="2000" dirty="0">
                <a:solidFill>
                  <a:schemeClr val="bg1"/>
                </a:solidFill>
                <a:latin typeface="Meiryo UI" panose="020B0604030504040204" pitchFamily="50" charset="-128"/>
                <a:ea typeface="Meiryo UI" panose="020B0604030504040204" pitchFamily="50" charset="-128"/>
              </a:rPr>
              <a:t>　成因研究ユニットリーダー・上席研究員</a:t>
            </a:r>
          </a:p>
          <a:p>
            <a:endParaRPr kumimoji="1" lang="ja-JP" altLang="en-US" sz="2000" dirty="0">
              <a:solidFill>
                <a:schemeClr val="bg1"/>
              </a:solidFill>
              <a:latin typeface="Meiryo UI" panose="020B0604030504040204" pitchFamily="50" charset="-128"/>
              <a:ea typeface="Meiryo UI" panose="020B0604030504040204" pitchFamily="50" charset="-128"/>
            </a:endParaRPr>
          </a:p>
          <a:p>
            <a:r>
              <a:rPr kumimoji="1" lang="ja-JP" altLang="en-US" sz="2000" dirty="0">
                <a:solidFill>
                  <a:schemeClr val="bg1"/>
                </a:solidFill>
                <a:latin typeface="Meiryo UI" panose="020B0604030504040204" pitchFamily="50" charset="-128"/>
                <a:ea typeface="Meiryo UI" panose="020B0604030504040204" pitchFamily="50" charset="-128"/>
              </a:rPr>
              <a:t>　金子純二</a:t>
            </a:r>
          </a:p>
          <a:p>
            <a:r>
              <a:rPr kumimoji="1" lang="ja-JP" altLang="en-US" sz="2000" dirty="0">
                <a:solidFill>
                  <a:schemeClr val="bg1"/>
                </a:solidFill>
                <a:latin typeface="Meiryo UI" panose="020B0604030504040204" pitchFamily="50" charset="-128"/>
                <a:ea typeface="Meiryo UI" panose="020B0604030504040204" pitchFamily="50" charset="-128"/>
              </a:rPr>
              <a:t>　次世代海洋資源調査技術研究開発プロジェクトチーム</a:t>
            </a:r>
          </a:p>
          <a:p>
            <a:r>
              <a:rPr kumimoji="1" lang="ja-JP" altLang="en-US" sz="2000" dirty="0">
                <a:solidFill>
                  <a:schemeClr val="bg1"/>
                </a:solidFill>
                <a:latin typeface="Meiryo UI" panose="020B0604030504040204" pitchFamily="50" charset="-128"/>
                <a:ea typeface="Meiryo UI" panose="020B0604030504040204" pitchFamily="50" charset="-128"/>
              </a:rPr>
              <a:t>　調査システム運用手法開発ユニット 技術主任</a:t>
            </a:r>
            <a:endParaRPr kumimoji="1" lang="en-US" altLang="ja-JP" sz="2000" dirty="0">
              <a:solidFill>
                <a:schemeClr val="bg1"/>
              </a:solidFill>
              <a:latin typeface="Meiryo UI" panose="020B0604030504040204" pitchFamily="50" charset="-128"/>
              <a:ea typeface="Meiryo UI" panose="020B0604030504040204" pitchFamily="50" charset="-128"/>
            </a:endParaRPr>
          </a:p>
          <a:p>
            <a:endParaRPr kumimoji="1" lang="en-US" altLang="ja-JP" sz="2000" dirty="0">
              <a:solidFill>
                <a:schemeClr val="bg1"/>
              </a:solidFill>
              <a:latin typeface="Meiryo UI" panose="020B0604030504040204" pitchFamily="50" charset="-128"/>
              <a:ea typeface="Meiryo UI" panose="020B0604030504040204" pitchFamily="50" charset="-128"/>
            </a:endParaRPr>
          </a:p>
          <a:p>
            <a:r>
              <a:rPr kumimoji="1" lang="ja-JP" altLang="en-US" sz="2000" dirty="0">
                <a:solidFill>
                  <a:schemeClr val="bg1"/>
                </a:solidFill>
                <a:latin typeface="Meiryo UI" panose="020B0604030504040204" pitchFamily="50" charset="-128"/>
                <a:ea typeface="Meiryo UI" panose="020B0604030504040204" pitchFamily="50" charset="-128"/>
              </a:rPr>
              <a:t>　</a:t>
            </a:r>
            <a:r>
              <a:rPr kumimoji="1" lang="en-US" altLang="ja-JP" sz="2000" dirty="0">
                <a:solidFill>
                  <a:schemeClr val="bg1"/>
                </a:solidFill>
                <a:latin typeface="Meiryo UI" panose="020B0604030504040204" pitchFamily="50" charset="-128"/>
                <a:ea typeface="Meiryo UI" panose="020B0604030504040204" pitchFamily="50" charset="-128"/>
              </a:rPr>
              <a:t>&lt;</a:t>
            </a:r>
            <a:r>
              <a:rPr kumimoji="1" lang="ja-JP" altLang="en-US" sz="2000" dirty="0">
                <a:solidFill>
                  <a:schemeClr val="bg1"/>
                </a:solidFill>
                <a:latin typeface="Meiryo UI" panose="020B0604030504040204" pitchFamily="50" charset="-128"/>
                <a:ea typeface="Meiryo UI" panose="020B0604030504040204" pitchFamily="50" charset="-128"/>
              </a:rPr>
              <a:t>沖縄会場</a:t>
            </a:r>
            <a:r>
              <a:rPr kumimoji="1" lang="en-US" altLang="ja-JP" sz="2000" dirty="0">
                <a:solidFill>
                  <a:schemeClr val="bg1"/>
                </a:solidFill>
                <a:latin typeface="Meiryo UI" panose="020B0604030504040204" pitchFamily="50" charset="-128"/>
                <a:ea typeface="Meiryo UI" panose="020B0604030504040204" pitchFamily="50" charset="-128"/>
              </a:rPr>
              <a:t>&gt;</a:t>
            </a:r>
          </a:p>
          <a:p>
            <a:r>
              <a:rPr kumimoji="1" lang="ja-JP" altLang="en-US" sz="2000" dirty="0">
                <a:solidFill>
                  <a:schemeClr val="bg1"/>
                </a:solidFill>
                <a:latin typeface="Meiryo UI" panose="020B0604030504040204" pitchFamily="50" charset="-128"/>
                <a:ea typeface="Meiryo UI" panose="020B0604030504040204" pitchFamily="50" charset="-128"/>
              </a:rPr>
              <a:t>　木川栄一</a:t>
            </a:r>
            <a:endParaRPr kumimoji="1" lang="en-US" altLang="ja-JP" sz="2000" dirty="0">
              <a:solidFill>
                <a:schemeClr val="bg1"/>
              </a:solidFill>
              <a:latin typeface="Meiryo UI" panose="020B0604030504040204" pitchFamily="50" charset="-128"/>
              <a:ea typeface="Meiryo UI" panose="020B0604030504040204" pitchFamily="50" charset="-128"/>
            </a:endParaRPr>
          </a:p>
          <a:p>
            <a:r>
              <a:rPr kumimoji="1" lang="ja-JP" altLang="en-US" sz="2000" dirty="0">
                <a:solidFill>
                  <a:schemeClr val="bg1"/>
                </a:solidFill>
                <a:latin typeface="Meiryo UI" panose="020B0604030504040204" pitchFamily="50" charset="-128"/>
                <a:ea typeface="Meiryo UI" panose="020B0604030504040204" pitchFamily="50" charset="-128"/>
              </a:rPr>
              <a:t>　次世代海洋資源調査技研究開発プロジェクトチーム</a:t>
            </a:r>
            <a:endParaRPr kumimoji="1" lang="en-US" altLang="ja-JP" sz="2000" dirty="0">
              <a:solidFill>
                <a:schemeClr val="bg1"/>
              </a:solidFill>
              <a:latin typeface="Meiryo UI" panose="020B0604030504040204" pitchFamily="50" charset="-128"/>
              <a:ea typeface="Meiryo UI" panose="020B0604030504040204" pitchFamily="50" charset="-128"/>
            </a:endParaRPr>
          </a:p>
          <a:p>
            <a:r>
              <a:rPr kumimoji="1" lang="ja-JP" altLang="en-US" sz="2000" dirty="0">
                <a:solidFill>
                  <a:schemeClr val="bg1"/>
                </a:solidFill>
                <a:latin typeface="Meiryo UI" panose="020B0604030504040204" pitchFamily="50" charset="-128"/>
                <a:ea typeface="Meiryo UI" panose="020B0604030504040204" pitchFamily="50" charset="-128"/>
              </a:rPr>
              <a:t>　プロジェクト長</a:t>
            </a:r>
            <a:endParaRPr kumimoji="1" lang="en-US" altLang="ja-JP" sz="2000" dirty="0">
              <a:solidFill>
                <a:schemeClr val="bg1"/>
              </a:solidFill>
              <a:latin typeface="Meiryo UI" panose="020B0604030504040204" pitchFamily="50" charset="-128"/>
              <a:ea typeface="Meiryo UI" panose="020B0604030504040204" pitchFamily="50" charset="-128"/>
            </a:endParaRPr>
          </a:p>
        </p:txBody>
      </p:sp>
      <p:pic>
        <p:nvPicPr>
          <p:cNvPr id="6" name="図 5" descr="高知大学">
            <a:hlinkClick r:id="rId3" tooltip="&quot;高知大学トップページヘ&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6872" y="5629827"/>
            <a:ext cx="1588770" cy="640080"/>
          </a:xfrm>
          <a:prstGeom prst="rect">
            <a:avLst/>
          </a:prstGeom>
          <a:noFill/>
          <a:ln>
            <a:noFill/>
          </a:ln>
        </p:spPr>
      </p:pic>
      <p:pic>
        <p:nvPicPr>
          <p:cNvPr id="7" name="図 6" descr="JAMロゴ＋揮毫文字（新法人名ver）"/>
          <p:cNvPicPr/>
          <p:nvPr/>
        </p:nvPicPr>
        <p:blipFill>
          <a:blip r:embed="rId5" cstate="print"/>
          <a:srcRect/>
          <a:stretch>
            <a:fillRect/>
          </a:stretch>
        </p:blipFill>
        <p:spPr bwMode="auto">
          <a:xfrm>
            <a:off x="267885" y="5781856"/>
            <a:ext cx="2899459" cy="426661"/>
          </a:xfrm>
          <a:prstGeom prst="rect">
            <a:avLst/>
          </a:prstGeom>
          <a:solidFill>
            <a:schemeClr val="bg1"/>
          </a:solidFill>
          <a:ln w="9525">
            <a:noFill/>
            <a:miter lim="800000"/>
            <a:headEnd/>
            <a:tailEnd/>
          </a:ln>
        </p:spPr>
      </p:pic>
      <p:pic>
        <p:nvPicPr>
          <p:cNvPr id="8" name="図 7" descr="茨城大学">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5575116" y="5696072"/>
            <a:ext cx="933450" cy="512445"/>
          </a:xfrm>
          <a:prstGeom prst="rect">
            <a:avLst/>
          </a:prstGeom>
          <a:noFill/>
          <a:ln>
            <a:noFill/>
          </a:ln>
        </p:spPr>
      </p:pic>
      <p:pic>
        <p:nvPicPr>
          <p:cNvPr id="10" name="図 9" descr="\\fserver.jamstec.go.jp\資源LP調査研究企画調整G\H27年度\SIP\SIPアウトリーチ\SIPロゴ使用願\201603_国際WS（海底マンガン鉱床の地球科学）\SIPロゴ\sip_logo_color_04.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53113" y="6208517"/>
            <a:ext cx="4464079" cy="545484"/>
          </a:xfrm>
          <a:prstGeom prst="rect">
            <a:avLst/>
          </a:prstGeom>
          <a:noFill/>
          <a:ln>
            <a:noFill/>
          </a:ln>
        </p:spPr>
      </p:pic>
      <p:pic>
        <p:nvPicPr>
          <p:cNvPr id="1027" name="図 1">
            <a:extLst>
              <a:ext uri="{FF2B5EF4-FFF2-40B4-BE49-F238E27FC236}">
                <a16:creationId xmlns:a16="http://schemas.microsoft.com/office/drawing/2014/main" xmlns="" id="{19F6C984-DA5D-445E-A5CD-E32CE936A9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17192" y="5730157"/>
            <a:ext cx="180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xmlns="" id="{3BD54839-7FDA-49D0-9D93-00EF50ACFEF0}"/>
              </a:ext>
            </a:extLst>
          </p:cNvPr>
          <p:cNvSpPr txBox="1"/>
          <p:nvPr/>
        </p:nvSpPr>
        <p:spPr>
          <a:xfrm>
            <a:off x="7448883" y="3418847"/>
            <a:ext cx="1809750" cy="923330"/>
          </a:xfrm>
          <a:prstGeom prst="rect">
            <a:avLst/>
          </a:prstGeom>
          <a:noFill/>
        </p:spPr>
        <p:txBody>
          <a:bodyPr wrap="square" rtlCol="0">
            <a:spAutoFit/>
          </a:bodyPr>
          <a:lstStyle/>
          <a:p>
            <a:r>
              <a:rPr kumimoji="1" lang="ja-JP" altLang="en-US" i="1" dirty="0">
                <a:solidFill>
                  <a:schemeClr val="bg1"/>
                </a:solidFill>
              </a:rPr>
              <a:t>臼井朗さんが東京会場で参加の可能性</a:t>
            </a:r>
          </a:p>
        </p:txBody>
      </p:sp>
    </p:spTree>
    <p:extLst>
      <p:ext uri="{BB962C8B-B14F-4D97-AF65-F5344CB8AC3E}">
        <p14:creationId xmlns:p14="http://schemas.microsoft.com/office/powerpoint/2010/main" val="3753091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テキスト が含まれている画像&#10;&#10;非常に高い精度で生成された説明">
            <a:extLst>
              <a:ext uri="{FF2B5EF4-FFF2-40B4-BE49-F238E27FC236}">
                <a16:creationId xmlns:a16="http://schemas.microsoft.com/office/drawing/2014/main" xmlns="" id="{0BC4F68A-DD41-4B70-B235-27C7DEE6D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552" y="1093784"/>
            <a:ext cx="8400486" cy="5260742"/>
          </a:xfrm>
          <a:prstGeom prst="rect">
            <a:avLst/>
          </a:prstGeom>
        </p:spPr>
      </p:pic>
      <p:sp>
        <p:nvSpPr>
          <p:cNvPr id="2" name="タイトル 1">
            <a:extLst>
              <a:ext uri="{FF2B5EF4-FFF2-40B4-BE49-F238E27FC236}">
                <a16:creationId xmlns:a16="http://schemas.microsoft.com/office/drawing/2014/main" xmlns="" id="{0307EF78-1E5C-4BF6-ACA4-242BB05AA693}"/>
              </a:ext>
            </a:extLst>
          </p:cNvPr>
          <p:cNvSpPr>
            <a:spLocks noGrp="1"/>
          </p:cNvSpPr>
          <p:nvPr>
            <p:ph type="title"/>
          </p:nvPr>
        </p:nvSpPr>
        <p:spPr>
          <a:xfrm>
            <a:off x="628650" y="365127"/>
            <a:ext cx="7886700" cy="831626"/>
          </a:xfrm>
        </p:spPr>
        <p:txBody>
          <a:bodyPr/>
          <a:lstStyle/>
          <a:p>
            <a:r>
              <a:rPr lang="ja-JP" altLang="en-US" dirty="0"/>
              <a:t>磐城</a:t>
            </a:r>
            <a:r>
              <a:rPr lang="ja-JP" altLang="en-US" dirty="0" err="1"/>
              <a:t>海山海山</a:t>
            </a:r>
            <a:endParaRPr kumimoji="1" lang="ja-JP" altLang="en-US" dirty="0"/>
          </a:p>
        </p:txBody>
      </p:sp>
      <p:sp>
        <p:nvSpPr>
          <p:cNvPr id="3" name="スライド番号プレースホルダー 2">
            <a:extLst>
              <a:ext uri="{FF2B5EF4-FFF2-40B4-BE49-F238E27FC236}">
                <a16:creationId xmlns:a16="http://schemas.microsoft.com/office/drawing/2014/main" xmlns="" id="{9481345F-44FD-4B6E-8BBD-488D300BD7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1C2F8-8867-4B41-96A5-6FDD5BD44427}"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5" name="図 4">
            <a:extLst>
              <a:ext uri="{FF2B5EF4-FFF2-40B4-BE49-F238E27FC236}">
                <a16:creationId xmlns:a16="http://schemas.microsoft.com/office/drawing/2014/main" xmlns="" id="{16978E24-9F20-47E5-BB58-DA5100643A6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076056" y="4252708"/>
            <a:ext cx="4058235" cy="2099992"/>
          </a:xfrm>
          <a:prstGeom prst="rect">
            <a:avLst/>
          </a:prstGeom>
        </p:spPr>
      </p:pic>
      <p:pic>
        <p:nvPicPr>
          <p:cNvPr id="6" name="図 5">
            <a:extLst>
              <a:ext uri="{FF2B5EF4-FFF2-40B4-BE49-F238E27FC236}">
                <a16:creationId xmlns:a16="http://schemas.microsoft.com/office/drawing/2014/main" xmlns="" id="{8E1EEEF1-F00B-4FA8-81AC-67422169DB4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687020" y="1196752"/>
            <a:ext cx="3419666" cy="2597845"/>
          </a:xfrm>
          <a:prstGeom prst="rect">
            <a:avLst/>
          </a:prstGeom>
        </p:spPr>
      </p:pic>
      <p:sp>
        <p:nvSpPr>
          <p:cNvPr id="9" name="テキスト ボックス 8">
            <a:extLst>
              <a:ext uri="{FF2B5EF4-FFF2-40B4-BE49-F238E27FC236}">
                <a16:creationId xmlns:a16="http://schemas.microsoft.com/office/drawing/2014/main" xmlns="" id="{6B1D2FAC-AFB3-4DDA-96A2-160E2C61B2EF}"/>
              </a:ext>
            </a:extLst>
          </p:cNvPr>
          <p:cNvSpPr txBox="1"/>
          <p:nvPr/>
        </p:nvSpPr>
        <p:spPr>
          <a:xfrm>
            <a:off x="2411760" y="2708920"/>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常陸海山</a:t>
            </a:r>
          </a:p>
        </p:txBody>
      </p:sp>
      <p:sp>
        <p:nvSpPr>
          <p:cNvPr id="10" name="テキスト ボックス 9">
            <a:extLst>
              <a:ext uri="{FF2B5EF4-FFF2-40B4-BE49-F238E27FC236}">
                <a16:creationId xmlns:a16="http://schemas.microsoft.com/office/drawing/2014/main" xmlns="" id="{0235CBB1-0953-430C-A30E-B207674BD98F}"/>
              </a:ext>
            </a:extLst>
          </p:cNvPr>
          <p:cNvSpPr txBox="1"/>
          <p:nvPr/>
        </p:nvSpPr>
        <p:spPr>
          <a:xfrm>
            <a:off x="2941201" y="2280892"/>
            <a:ext cx="11144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磐城海山</a:t>
            </a:r>
          </a:p>
        </p:txBody>
      </p:sp>
      <p:sp>
        <p:nvSpPr>
          <p:cNvPr id="11" name="テキスト ボックス 10">
            <a:extLst>
              <a:ext uri="{FF2B5EF4-FFF2-40B4-BE49-F238E27FC236}">
                <a16:creationId xmlns:a16="http://schemas.microsoft.com/office/drawing/2014/main" xmlns="" id="{EB3AAE09-80DB-4D29-8C69-419AA7F42AB5}"/>
              </a:ext>
            </a:extLst>
          </p:cNvPr>
          <p:cNvSpPr txBox="1"/>
          <p:nvPr/>
        </p:nvSpPr>
        <p:spPr>
          <a:xfrm>
            <a:off x="3673922" y="1944495"/>
            <a:ext cx="11144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望星海山</a:t>
            </a:r>
          </a:p>
        </p:txBody>
      </p:sp>
      <p:sp>
        <p:nvSpPr>
          <p:cNvPr id="12" name="テキスト ボックス 11">
            <a:extLst>
              <a:ext uri="{FF2B5EF4-FFF2-40B4-BE49-F238E27FC236}">
                <a16:creationId xmlns:a16="http://schemas.microsoft.com/office/drawing/2014/main" xmlns="" id="{B201DB22-AE9E-4B30-9322-01CF3D7D0E62}"/>
              </a:ext>
            </a:extLst>
          </p:cNvPr>
          <p:cNvSpPr txBox="1"/>
          <p:nvPr/>
        </p:nvSpPr>
        <p:spPr>
          <a:xfrm>
            <a:off x="3330025" y="4797152"/>
            <a:ext cx="14638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拓洋第</a:t>
            </a:r>
            <a:r>
              <a:rPr kumimoji="1" lang="en-US"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3</a:t>
            </a:r>
            <a:r>
              <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海山</a:t>
            </a:r>
          </a:p>
        </p:txBody>
      </p:sp>
    </p:spTree>
    <p:extLst>
      <p:ext uri="{BB962C8B-B14F-4D97-AF65-F5344CB8AC3E}">
        <p14:creationId xmlns:p14="http://schemas.microsoft.com/office/powerpoint/2010/main" val="869877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xmlns="" id="{C894135A-C335-40CD-9110-83D994A9314A}"/>
              </a:ext>
            </a:extLst>
          </p:cNvPr>
          <p:cNvSpPr>
            <a:spLocks noGrp="1"/>
          </p:cNvSpPr>
          <p:nvPr>
            <p:ph type="title"/>
          </p:nvPr>
        </p:nvSpPr>
        <p:spPr>
          <a:xfrm>
            <a:off x="276045" y="365127"/>
            <a:ext cx="8239305" cy="831626"/>
          </a:xfrm>
        </p:spPr>
        <p:txBody>
          <a:bodyPr>
            <a:normAutofit/>
          </a:bodyPr>
          <a:lstStyle/>
          <a:p>
            <a:r>
              <a:rPr lang="ja-JP" altLang="en-US" b="1" dirty="0">
                <a:solidFill>
                  <a:schemeClr val="bg1"/>
                </a:solidFill>
              </a:rPr>
              <a:t>磐城海山でのサンプル採取点</a:t>
            </a:r>
            <a:endParaRPr kumimoji="1" lang="ja-JP" altLang="en-US" b="1" dirty="0">
              <a:solidFill>
                <a:schemeClr val="bg1"/>
              </a:solidFill>
            </a:endParaRPr>
          </a:p>
        </p:txBody>
      </p:sp>
      <p:sp>
        <p:nvSpPr>
          <p:cNvPr id="4" name="コンテンツ プレースホルダー 3">
            <a:extLst>
              <a:ext uri="{FF2B5EF4-FFF2-40B4-BE49-F238E27FC236}">
                <a16:creationId xmlns:a16="http://schemas.microsoft.com/office/drawing/2014/main" xmlns="" id="{C78ECF97-5764-4CDD-BD9A-87C2547B88F6}"/>
              </a:ext>
            </a:extLst>
          </p:cNvPr>
          <p:cNvSpPr>
            <a:spLocks noGrp="1"/>
          </p:cNvSpPr>
          <p:nvPr>
            <p:ph idx="1"/>
          </p:nvPr>
        </p:nvSpPr>
        <p:spPr/>
        <p:txBody>
          <a:bodyPr/>
          <a:lstStyle/>
          <a:p>
            <a:endParaRPr lang="ja-JP" altLang="en-US"/>
          </a:p>
        </p:txBody>
      </p:sp>
    </p:spTree>
    <p:extLst>
      <p:ext uri="{BB962C8B-B14F-4D97-AF65-F5344CB8AC3E}">
        <p14:creationId xmlns:p14="http://schemas.microsoft.com/office/powerpoint/2010/main" val="1364699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xmlns="" id="{8AA79A53-FB9F-4213-9F6B-666ECD4F45A0}"/>
              </a:ext>
            </a:extLst>
          </p:cNvPr>
          <p:cNvGrpSpPr/>
          <p:nvPr/>
        </p:nvGrpSpPr>
        <p:grpSpPr>
          <a:xfrm>
            <a:off x="-8628" y="139789"/>
            <a:ext cx="9144000" cy="6595672"/>
            <a:chOff x="0" y="131164"/>
            <a:chExt cx="9144000" cy="6595672"/>
          </a:xfrm>
        </p:grpSpPr>
        <p:pic>
          <p:nvPicPr>
            <p:cNvPr id="4" name="図 3">
              <a:extLst>
                <a:ext uri="{FF2B5EF4-FFF2-40B4-BE49-F238E27FC236}">
                  <a16:creationId xmlns:a16="http://schemas.microsoft.com/office/drawing/2014/main" xmlns="" id="{593F453F-5F52-47C0-94E6-4620000E29FC}"/>
                </a:ext>
              </a:extLst>
            </p:cNvPr>
            <p:cNvPicPr>
              <a:picLocks noChangeAspect="1"/>
            </p:cNvPicPr>
            <p:nvPr/>
          </p:nvPicPr>
          <p:blipFill>
            <a:blip r:embed="rId2"/>
            <a:stretch>
              <a:fillRect/>
            </a:stretch>
          </p:blipFill>
          <p:spPr>
            <a:xfrm>
              <a:off x="0" y="131164"/>
              <a:ext cx="9144000" cy="6595672"/>
            </a:xfrm>
            <a:prstGeom prst="rect">
              <a:avLst/>
            </a:prstGeom>
          </p:spPr>
        </p:pic>
        <p:sp>
          <p:nvSpPr>
            <p:cNvPr id="2" name="テキスト ボックス 1">
              <a:extLst>
                <a:ext uri="{FF2B5EF4-FFF2-40B4-BE49-F238E27FC236}">
                  <a16:creationId xmlns:a16="http://schemas.microsoft.com/office/drawing/2014/main" xmlns="" id="{F1EE449A-7662-414A-ACFA-C307EFFAF48F}"/>
                </a:ext>
              </a:extLst>
            </p:cNvPr>
            <p:cNvSpPr txBox="1"/>
            <p:nvPr/>
          </p:nvSpPr>
          <p:spPr>
            <a:xfrm>
              <a:off x="1518249" y="1826107"/>
              <a:ext cx="1298753" cy="369332"/>
            </a:xfrm>
            <a:prstGeom prst="rect">
              <a:avLst/>
            </a:prstGeom>
            <a:noFill/>
          </p:spPr>
          <p:txBody>
            <a:bodyPr wrap="none" rtlCol="0">
              <a:spAutoFit/>
            </a:bodyPr>
            <a:lstStyle/>
            <a:p>
              <a:r>
                <a:rPr kumimoji="1" lang="en-US" altLang="ja-JP" b="1" dirty="0">
                  <a:solidFill>
                    <a:schemeClr val="bg1"/>
                  </a:solidFill>
                </a:rPr>
                <a:t>1700m</a:t>
              </a:r>
              <a:r>
                <a:rPr kumimoji="1" lang="ja-JP" altLang="en-US" b="1" dirty="0">
                  <a:solidFill>
                    <a:schemeClr val="bg1"/>
                  </a:solidFill>
                </a:rPr>
                <a:t>付近</a:t>
              </a:r>
            </a:p>
          </p:txBody>
        </p:sp>
        <p:sp>
          <p:nvSpPr>
            <p:cNvPr id="5" name="テキスト ボックス 4">
              <a:extLst>
                <a:ext uri="{FF2B5EF4-FFF2-40B4-BE49-F238E27FC236}">
                  <a16:creationId xmlns:a16="http://schemas.microsoft.com/office/drawing/2014/main" xmlns="" id="{4A6C71CE-4182-4F2B-81BA-6E2F378B57FA}"/>
                </a:ext>
              </a:extLst>
            </p:cNvPr>
            <p:cNvSpPr txBox="1"/>
            <p:nvPr/>
          </p:nvSpPr>
          <p:spPr>
            <a:xfrm>
              <a:off x="2682814" y="2010773"/>
              <a:ext cx="1298753" cy="369332"/>
            </a:xfrm>
            <a:prstGeom prst="rect">
              <a:avLst/>
            </a:prstGeom>
            <a:noFill/>
          </p:spPr>
          <p:txBody>
            <a:bodyPr wrap="none" rtlCol="0">
              <a:spAutoFit/>
            </a:bodyPr>
            <a:lstStyle/>
            <a:p>
              <a:r>
                <a:rPr kumimoji="1" lang="en-US" altLang="ja-JP" b="1" dirty="0">
                  <a:solidFill>
                    <a:schemeClr val="bg1"/>
                  </a:solidFill>
                </a:rPr>
                <a:t>1800m</a:t>
              </a:r>
              <a:r>
                <a:rPr kumimoji="1" lang="ja-JP" altLang="en-US" b="1" dirty="0">
                  <a:solidFill>
                    <a:schemeClr val="bg1"/>
                  </a:solidFill>
                </a:rPr>
                <a:t>付近</a:t>
              </a:r>
            </a:p>
          </p:txBody>
        </p:sp>
        <p:sp>
          <p:nvSpPr>
            <p:cNvPr id="6" name="テキスト ボックス 5">
              <a:extLst>
                <a:ext uri="{FF2B5EF4-FFF2-40B4-BE49-F238E27FC236}">
                  <a16:creationId xmlns:a16="http://schemas.microsoft.com/office/drawing/2014/main" xmlns="" id="{D72D2886-1812-43D4-8115-83E75090BAE7}"/>
                </a:ext>
              </a:extLst>
            </p:cNvPr>
            <p:cNvSpPr txBox="1"/>
            <p:nvPr/>
          </p:nvSpPr>
          <p:spPr>
            <a:xfrm>
              <a:off x="1384061" y="2496133"/>
              <a:ext cx="1298753" cy="369332"/>
            </a:xfrm>
            <a:prstGeom prst="rect">
              <a:avLst/>
            </a:prstGeom>
            <a:noFill/>
          </p:spPr>
          <p:txBody>
            <a:bodyPr wrap="none" rtlCol="0">
              <a:spAutoFit/>
            </a:bodyPr>
            <a:lstStyle/>
            <a:p>
              <a:r>
                <a:rPr kumimoji="1" lang="en-US" altLang="ja-JP" b="1" dirty="0">
                  <a:solidFill>
                    <a:schemeClr val="bg1"/>
                  </a:solidFill>
                </a:rPr>
                <a:t>2000m</a:t>
              </a:r>
              <a:r>
                <a:rPr kumimoji="1" lang="ja-JP" altLang="en-US" b="1" dirty="0">
                  <a:solidFill>
                    <a:schemeClr val="bg1"/>
                  </a:solidFill>
                </a:rPr>
                <a:t>付近</a:t>
              </a:r>
            </a:p>
          </p:txBody>
        </p:sp>
        <p:sp>
          <p:nvSpPr>
            <p:cNvPr id="8" name="テキスト ボックス 7">
              <a:extLst>
                <a:ext uri="{FF2B5EF4-FFF2-40B4-BE49-F238E27FC236}">
                  <a16:creationId xmlns:a16="http://schemas.microsoft.com/office/drawing/2014/main" xmlns="" id="{847BF67D-AAB1-4F96-9E05-21893948BA3B}"/>
                </a:ext>
              </a:extLst>
            </p:cNvPr>
            <p:cNvSpPr txBox="1"/>
            <p:nvPr/>
          </p:nvSpPr>
          <p:spPr>
            <a:xfrm>
              <a:off x="4081909" y="3581084"/>
              <a:ext cx="1298753" cy="369332"/>
            </a:xfrm>
            <a:prstGeom prst="rect">
              <a:avLst/>
            </a:prstGeom>
            <a:noFill/>
          </p:spPr>
          <p:txBody>
            <a:bodyPr wrap="none" rtlCol="0">
              <a:spAutoFit/>
            </a:bodyPr>
            <a:lstStyle/>
            <a:p>
              <a:r>
                <a:rPr kumimoji="1" lang="en-US" altLang="ja-JP" b="1" dirty="0">
                  <a:solidFill>
                    <a:schemeClr val="bg1"/>
                  </a:solidFill>
                </a:rPr>
                <a:t>3600m</a:t>
              </a:r>
              <a:r>
                <a:rPr kumimoji="1" lang="ja-JP" altLang="en-US" b="1" dirty="0">
                  <a:solidFill>
                    <a:schemeClr val="bg1"/>
                  </a:solidFill>
                </a:rPr>
                <a:t>付近</a:t>
              </a:r>
            </a:p>
          </p:txBody>
        </p:sp>
        <p:sp>
          <p:nvSpPr>
            <p:cNvPr id="9" name="テキスト ボックス 8">
              <a:extLst>
                <a:ext uri="{FF2B5EF4-FFF2-40B4-BE49-F238E27FC236}">
                  <a16:creationId xmlns:a16="http://schemas.microsoft.com/office/drawing/2014/main" xmlns="" id="{EAA039C2-1E96-41B9-8499-A39ECDA4BFEA}"/>
                </a:ext>
              </a:extLst>
            </p:cNvPr>
            <p:cNvSpPr txBox="1"/>
            <p:nvPr/>
          </p:nvSpPr>
          <p:spPr>
            <a:xfrm>
              <a:off x="6280635" y="4595509"/>
              <a:ext cx="1298753" cy="369332"/>
            </a:xfrm>
            <a:prstGeom prst="rect">
              <a:avLst/>
            </a:prstGeom>
            <a:noFill/>
          </p:spPr>
          <p:txBody>
            <a:bodyPr wrap="none" rtlCol="0">
              <a:spAutoFit/>
            </a:bodyPr>
            <a:lstStyle/>
            <a:p>
              <a:r>
                <a:rPr kumimoji="1" lang="en-US" altLang="ja-JP" b="1" dirty="0">
                  <a:solidFill>
                    <a:schemeClr val="bg1"/>
                  </a:solidFill>
                </a:rPr>
                <a:t>5400m</a:t>
              </a:r>
              <a:r>
                <a:rPr kumimoji="1" lang="ja-JP" altLang="en-US" b="1" dirty="0">
                  <a:solidFill>
                    <a:schemeClr val="bg1"/>
                  </a:solidFill>
                </a:rPr>
                <a:t>付近</a:t>
              </a:r>
            </a:p>
          </p:txBody>
        </p:sp>
      </p:grpSp>
      <p:sp>
        <p:nvSpPr>
          <p:cNvPr id="3" name="タイトル 1">
            <a:extLst>
              <a:ext uri="{FF2B5EF4-FFF2-40B4-BE49-F238E27FC236}">
                <a16:creationId xmlns:a16="http://schemas.microsoft.com/office/drawing/2014/main" xmlns="" id="{C894135A-C335-40CD-9110-83D994A9314A}"/>
              </a:ext>
            </a:extLst>
          </p:cNvPr>
          <p:cNvSpPr>
            <a:spLocks noGrp="1"/>
          </p:cNvSpPr>
          <p:nvPr>
            <p:ph type="title"/>
          </p:nvPr>
        </p:nvSpPr>
        <p:spPr>
          <a:xfrm>
            <a:off x="249086" y="373753"/>
            <a:ext cx="7886700" cy="831626"/>
          </a:xfrm>
        </p:spPr>
        <p:txBody>
          <a:bodyPr/>
          <a:lstStyle/>
          <a:p>
            <a:r>
              <a:rPr lang="ja-JP" altLang="en-US" b="1" dirty="0">
                <a:solidFill>
                  <a:schemeClr val="bg1"/>
                </a:solidFill>
              </a:rPr>
              <a:t>磐城海山でのサンプル採取点</a:t>
            </a:r>
            <a:endParaRPr kumimoji="1" lang="ja-JP" altLang="en-US" b="1" dirty="0">
              <a:solidFill>
                <a:schemeClr val="bg1"/>
              </a:solidFill>
            </a:endParaRPr>
          </a:p>
        </p:txBody>
      </p:sp>
    </p:spTree>
    <p:extLst>
      <p:ext uri="{BB962C8B-B14F-4D97-AF65-F5344CB8AC3E}">
        <p14:creationId xmlns:p14="http://schemas.microsoft.com/office/powerpoint/2010/main" val="328503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xmlns="" id="{86FBC556-FE9A-418C-B409-8C3F088E890B}"/>
              </a:ext>
            </a:extLst>
          </p:cNvPr>
          <p:cNvSpPr/>
          <p:nvPr/>
        </p:nvSpPr>
        <p:spPr>
          <a:xfrm>
            <a:off x="0" y="4812393"/>
            <a:ext cx="9144000" cy="175432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1" lang="ja-JP"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すべての潜航地点において、</a:t>
            </a:r>
            <a:r>
              <a:rPr kumimoji="1" lang="ja-JP" altLang="ja-JP" sz="1800" b="0" i="0" u="none" strike="noStrike" kern="1200" cap="none" spc="0" normalizeH="0" baseline="0" noProof="0" dirty="0">
                <a:ln>
                  <a:noFill/>
                </a:ln>
                <a:solidFill>
                  <a:srgbClr val="3333FF"/>
                </a:solidFill>
                <a:effectLst/>
                <a:uLnTx/>
                <a:uFillTx/>
                <a:latin typeface="Calibri"/>
                <a:ea typeface="ＭＳ Ｐゴシック" panose="020B0600070205080204" pitchFamily="50" charset="-128"/>
                <a:cs typeface="+mn-cs"/>
              </a:rPr>
              <a:t>マンガンクラストが斜面に広がり、あるいは、角礫状になって存在する様子が視認</a:t>
            </a:r>
            <a:r>
              <a:rPr kumimoji="1" lang="ja-JP"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できた。</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各</a:t>
            </a:r>
            <a:r>
              <a:rPr kumimoji="1" lang="ja-JP"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潜航点で</a:t>
            </a:r>
            <a:r>
              <a:rPr kumimoji="1" lang="ja-JP" altLang="ja-JP" sz="1800" b="0"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厚さ数</a:t>
            </a:r>
            <a:r>
              <a:rPr kumimoji="1" lang="en-US" altLang="ja-JP" sz="1800" b="0"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cm</a:t>
            </a:r>
            <a:r>
              <a:rPr kumimoji="1" lang="ja-JP" altLang="ja-JP" sz="1800" b="0"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から</a:t>
            </a:r>
            <a:r>
              <a:rPr kumimoji="1" lang="en-US" altLang="ja-JP" sz="1800" b="0"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10cm</a:t>
            </a:r>
            <a:r>
              <a:rPr kumimoji="1" lang="ja-JP" altLang="ja-JP" sz="1800" b="0"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のマンガンクラストを採取</a:t>
            </a:r>
            <a:r>
              <a:rPr kumimoji="1" lang="ja-JP"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1" lang="ja-JP"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磐城海山</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はトランスフォーム</a:t>
            </a:r>
            <a:r>
              <a:rPr kumimoji="1" lang="ja-JP"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断層上に位置して地震が多いため</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ja-JP" sz="1800" b="0"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斜面が崩れた場所のがれ</a:t>
            </a:r>
            <a:r>
              <a:rPr kumimoji="1" lang="ja-JP" altLang="ja-JP" sz="1800" b="0" i="0" u="none" strike="noStrike" kern="1200" cap="none" spc="0" normalizeH="0" baseline="0" noProof="0" dirty="0" err="1">
                <a:ln>
                  <a:noFill/>
                </a:ln>
                <a:solidFill>
                  <a:srgbClr val="0000FF"/>
                </a:solidFill>
                <a:effectLst/>
                <a:uLnTx/>
                <a:uFillTx/>
                <a:latin typeface="Calibri"/>
                <a:ea typeface="ＭＳ Ｐゴシック" panose="020B0600070205080204" pitchFamily="50" charset="-128"/>
                <a:cs typeface="+mn-cs"/>
              </a:rPr>
              <a:t>き</a:t>
            </a:r>
            <a:r>
              <a:rPr kumimoji="1" lang="ja-JP" altLang="ja-JP" sz="1800" b="0"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状の岩石の上にマンガンクラストが成長している様子も観察された</a:t>
            </a:r>
            <a:r>
              <a:rPr kumimoji="1" lang="ja-JP"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この点は，</a:t>
            </a:r>
            <a:r>
              <a:rPr kumimoji="1" lang="ja-JP"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これまで</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調査した</a:t>
            </a:r>
            <a:r>
              <a:rPr kumimoji="1" lang="ja-JP"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拓洋第５海山や拓洋第３海山の産状とは異なる</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。ただし，崩れは限定的で採取されたクラストは現地性と考えられる。</a:t>
            </a:r>
            <a:endParaRPr kumimoji="1" lang="ja-JP" altLang="en-US" sz="1800" b="0" i="0" u="none" strike="noStrike" kern="1200" cap="none" spc="3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xmlns="" id="{85EB8554-D41B-428E-87A2-7723631165F8}"/>
              </a:ext>
            </a:extLst>
          </p:cNvPr>
          <p:cNvSpPr txBox="1"/>
          <p:nvPr/>
        </p:nvSpPr>
        <p:spPr>
          <a:xfrm>
            <a:off x="0" y="-3256"/>
            <a:ext cx="9144000" cy="553998"/>
          </a:xfrm>
          <a:prstGeom prst="rect">
            <a:avLst/>
          </a:prstGeom>
          <a:solidFill>
            <a:srgbClr val="002060"/>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000" b="1" i="0" u="none" strike="noStrike" kern="1200" cap="none" spc="30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YK18-E02C </a:t>
            </a:r>
            <a:r>
              <a:rPr kumimoji="1" lang="ja-JP" altLang="en-US" sz="3000" b="1" i="0" u="none" strike="noStrike" kern="1200" cap="none" spc="30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クラスト成因調査航海 船上速報</a:t>
            </a:r>
          </a:p>
        </p:txBody>
      </p:sp>
      <p:grpSp>
        <p:nvGrpSpPr>
          <p:cNvPr id="4" name="グループ化 3">
            <a:extLst>
              <a:ext uri="{FF2B5EF4-FFF2-40B4-BE49-F238E27FC236}">
                <a16:creationId xmlns:a16="http://schemas.microsoft.com/office/drawing/2014/main" xmlns="" id="{59D8C47B-8586-4134-9FFA-371953F166C5}"/>
              </a:ext>
            </a:extLst>
          </p:cNvPr>
          <p:cNvGrpSpPr/>
          <p:nvPr/>
        </p:nvGrpSpPr>
        <p:grpSpPr>
          <a:xfrm>
            <a:off x="91929" y="703841"/>
            <a:ext cx="1595236" cy="1355125"/>
            <a:chOff x="-4310872" y="1521174"/>
            <a:chExt cx="3011659" cy="2558352"/>
          </a:xfrm>
        </p:grpSpPr>
        <p:pic>
          <p:nvPicPr>
            <p:cNvPr id="17" name="図 16">
              <a:extLst>
                <a:ext uri="{FF2B5EF4-FFF2-40B4-BE49-F238E27FC236}">
                  <a16:creationId xmlns:a16="http://schemas.microsoft.com/office/drawing/2014/main" xmlns="" id="{317D2150-AA95-4F42-B0E8-38B6BD3F753A}"/>
                </a:ext>
              </a:extLst>
            </p:cNvPr>
            <p:cNvPicPr/>
            <p:nvPr/>
          </p:nvPicPr>
          <p:blipFill>
            <a:blip r:embed="rId3" cstate="screen">
              <a:extLst>
                <a:ext uri="{28A0092B-C50C-407E-A947-70E740481C1C}">
                  <a14:useLocalDpi xmlns:a14="http://schemas.microsoft.com/office/drawing/2010/main"/>
                </a:ext>
              </a:extLst>
            </a:blip>
            <a:stretch>
              <a:fillRect/>
            </a:stretch>
          </p:blipFill>
          <p:spPr>
            <a:xfrm>
              <a:off x="-4310872" y="1521174"/>
              <a:ext cx="3011659" cy="2558352"/>
            </a:xfrm>
            <a:prstGeom prst="rect">
              <a:avLst/>
            </a:prstGeom>
          </p:spPr>
        </p:pic>
        <p:cxnSp>
          <p:nvCxnSpPr>
            <p:cNvPr id="18" name="直線矢印コネクタ 17">
              <a:extLst>
                <a:ext uri="{FF2B5EF4-FFF2-40B4-BE49-F238E27FC236}">
                  <a16:creationId xmlns:a16="http://schemas.microsoft.com/office/drawing/2014/main" xmlns="" id="{B7BC9FCF-4C11-483B-ACD6-DDFB5FCA6C26}"/>
                </a:ext>
              </a:extLst>
            </p:cNvPr>
            <p:cNvCxnSpPr>
              <a:cxnSpLocks/>
            </p:cNvCxnSpPr>
            <p:nvPr/>
          </p:nvCxnSpPr>
          <p:spPr>
            <a:xfrm>
              <a:off x="-2258601" y="2314866"/>
              <a:ext cx="0" cy="71082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 name="グループ化 1">
            <a:extLst>
              <a:ext uri="{FF2B5EF4-FFF2-40B4-BE49-F238E27FC236}">
                <a16:creationId xmlns:a16="http://schemas.microsoft.com/office/drawing/2014/main" xmlns="" id="{BF1CD7DE-D0B9-40D3-98BE-0BC08E104D78}"/>
              </a:ext>
            </a:extLst>
          </p:cNvPr>
          <p:cNvGrpSpPr/>
          <p:nvPr/>
        </p:nvGrpSpPr>
        <p:grpSpPr>
          <a:xfrm>
            <a:off x="11509" y="1500762"/>
            <a:ext cx="3443627" cy="2712846"/>
            <a:chOff x="383854" y="1499869"/>
            <a:chExt cx="6801492" cy="5358131"/>
          </a:xfrm>
        </p:grpSpPr>
        <p:pic>
          <p:nvPicPr>
            <p:cNvPr id="3" name="図 2">
              <a:extLst>
                <a:ext uri="{FF2B5EF4-FFF2-40B4-BE49-F238E27FC236}">
                  <a16:creationId xmlns:a16="http://schemas.microsoft.com/office/drawing/2014/main" xmlns="" id="{0B85CFD3-19C0-4EA0-868E-A0F7241798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3854" y="1499869"/>
              <a:ext cx="6801492" cy="5358131"/>
            </a:xfrm>
            <a:prstGeom prst="rect">
              <a:avLst/>
            </a:prstGeom>
          </p:spPr>
        </p:pic>
        <p:sp>
          <p:nvSpPr>
            <p:cNvPr id="14" name="正方形/長方形 13">
              <a:extLst>
                <a:ext uri="{FF2B5EF4-FFF2-40B4-BE49-F238E27FC236}">
                  <a16:creationId xmlns:a16="http://schemas.microsoft.com/office/drawing/2014/main" xmlns="" id="{7E62780B-C736-47B5-AE42-45DFE2441F84}"/>
                </a:ext>
              </a:extLst>
            </p:cNvPr>
            <p:cNvSpPr/>
            <p:nvPr/>
          </p:nvSpPr>
          <p:spPr>
            <a:xfrm>
              <a:off x="4271596" y="1728324"/>
              <a:ext cx="1770750" cy="4863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Ridge_A</a:t>
              </a:r>
              <a:endPar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27" name="正方形/長方形 26">
            <a:extLst>
              <a:ext uri="{FF2B5EF4-FFF2-40B4-BE49-F238E27FC236}">
                <a16:creationId xmlns:a16="http://schemas.microsoft.com/office/drawing/2014/main" xmlns="" id="{6ED2E8D0-28A3-4978-9859-6373B7E6C17D}"/>
              </a:ext>
            </a:extLst>
          </p:cNvPr>
          <p:cNvSpPr/>
          <p:nvPr/>
        </p:nvSpPr>
        <p:spPr>
          <a:xfrm>
            <a:off x="2090021" y="2301801"/>
            <a:ext cx="81714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#1525</a:t>
            </a:r>
          </a:p>
        </p:txBody>
      </p:sp>
      <p:pic>
        <p:nvPicPr>
          <p:cNvPr id="31" name="図 30">
            <a:extLst>
              <a:ext uri="{FF2B5EF4-FFF2-40B4-BE49-F238E27FC236}">
                <a16:creationId xmlns:a16="http://schemas.microsoft.com/office/drawing/2014/main" xmlns="" id="{EC8AB48A-DF43-4638-91CF-7DF10D2EAD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0111" y="630635"/>
            <a:ext cx="2541763" cy="1906322"/>
          </a:xfrm>
          <a:prstGeom prst="rect">
            <a:avLst/>
          </a:prstGeom>
        </p:spPr>
      </p:pic>
      <p:sp>
        <p:nvSpPr>
          <p:cNvPr id="35" name="正方形/長方形 34">
            <a:extLst>
              <a:ext uri="{FF2B5EF4-FFF2-40B4-BE49-F238E27FC236}">
                <a16:creationId xmlns:a16="http://schemas.microsoft.com/office/drawing/2014/main" xmlns="" id="{73175969-6131-4778-ADAB-B608990E1815}"/>
              </a:ext>
            </a:extLst>
          </p:cNvPr>
          <p:cNvSpPr/>
          <p:nvPr/>
        </p:nvSpPr>
        <p:spPr>
          <a:xfrm>
            <a:off x="4640069" y="4440391"/>
            <a:ext cx="276148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#1525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尾根部斜面海底の様子ならびにサンプル</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a:extLst>
              <a:ext uri="{FF2B5EF4-FFF2-40B4-BE49-F238E27FC236}">
                <a16:creationId xmlns:a16="http://schemas.microsoft.com/office/drawing/2014/main" xmlns="" id="{D63F45A2-60A8-49C2-AD89-66F7A89515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00712" y="2629906"/>
            <a:ext cx="2530255" cy="1804915"/>
          </a:xfrm>
          <a:prstGeom prst="rect">
            <a:avLst/>
          </a:prstGeom>
        </p:spPr>
      </p:pic>
      <p:pic>
        <p:nvPicPr>
          <p:cNvPr id="13" name="図 12">
            <a:extLst>
              <a:ext uri="{FF2B5EF4-FFF2-40B4-BE49-F238E27FC236}">
                <a16:creationId xmlns:a16="http://schemas.microsoft.com/office/drawing/2014/main" xmlns="" id="{E3384BFE-C97C-4D44-8E0D-5EF04317BC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70111" y="2656230"/>
            <a:ext cx="2539916" cy="1693277"/>
          </a:xfrm>
          <a:prstGeom prst="rect">
            <a:avLst/>
          </a:prstGeom>
        </p:spPr>
      </p:pic>
      <p:sp>
        <p:nvSpPr>
          <p:cNvPr id="23" name="正方形/長方形 22">
            <a:extLst>
              <a:ext uri="{FF2B5EF4-FFF2-40B4-BE49-F238E27FC236}">
                <a16:creationId xmlns:a16="http://schemas.microsoft.com/office/drawing/2014/main" xmlns="" id="{FD975EDD-2A36-4D55-BC9D-E2359CC54B7C}"/>
              </a:ext>
            </a:extLst>
          </p:cNvPr>
          <p:cNvSpPr/>
          <p:nvPr/>
        </p:nvSpPr>
        <p:spPr>
          <a:xfrm>
            <a:off x="2123359" y="2100390"/>
            <a:ext cx="81714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#1526</a:t>
            </a:r>
          </a:p>
        </p:txBody>
      </p:sp>
      <p:sp>
        <p:nvSpPr>
          <p:cNvPr id="25" name="正方形/長方形 24">
            <a:extLst>
              <a:ext uri="{FF2B5EF4-FFF2-40B4-BE49-F238E27FC236}">
                <a16:creationId xmlns:a16="http://schemas.microsoft.com/office/drawing/2014/main" xmlns="" id="{6DCECFF6-36FA-4D85-99BD-6CBA7E1075BC}"/>
              </a:ext>
            </a:extLst>
          </p:cNvPr>
          <p:cNvSpPr/>
          <p:nvPr/>
        </p:nvSpPr>
        <p:spPr>
          <a:xfrm>
            <a:off x="2090022" y="1941128"/>
            <a:ext cx="81714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#1527</a:t>
            </a:r>
          </a:p>
        </p:txBody>
      </p:sp>
      <p:sp>
        <p:nvSpPr>
          <p:cNvPr id="28" name="正方形/長方形 27">
            <a:extLst>
              <a:ext uri="{FF2B5EF4-FFF2-40B4-BE49-F238E27FC236}">
                <a16:creationId xmlns:a16="http://schemas.microsoft.com/office/drawing/2014/main" xmlns="" id="{1BBE7E6E-E8E0-4D09-B750-927682184CB6}"/>
              </a:ext>
            </a:extLst>
          </p:cNvPr>
          <p:cNvSpPr/>
          <p:nvPr/>
        </p:nvSpPr>
        <p:spPr>
          <a:xfrm>
            <a:off x="1489880" y="2344302"/>
            <a:ext cx="81714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#1528</a:t>
            </a:r>
          </a:p>
        </p:txBody>
      </p:sp>
      <p:sp>
        <p:nvSpPr>
          <p:cNvPr id="26" name="楕円 25">
            <a:extLst>
              <a:ext uri="{FF2B5EF4-FFF2-40B4-BE49-F238E27FC236}">
                <a16:creationId xmlns:a16="http://schemas.microsoft.com/office/drawing/2014/main" xmlns="" id="{66E50981-40BD-4941-96C7-ACF0592AEA7B}"/>
              </a:ext>
            </a:extLst>
          </p:cNvPr>
          <p:cNvSpPr/>
          <p:nvPr/>
        </p:nvSpPr>
        <p:spPr>
          <a:xfrm>
            <a:off x="2016581" y="2365189"/>
            <a:ext cx="65754" cy="6575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cxnSp>
        <p:nvCxnSpPr>
          <p:cNvPr id="6" name="直線矢印コネクタ 5">
            <a:extLst>
              <a:ext uri="{FF2B5EF4-FFF2-40B4-BE49-F238E27FC236}">
                <a16:creationId xmlns:a16="http://schemas.microsoft.com/office/drawing/2014/main" xmlns="" id="{A99742EA-AAF8-4214-ACDF-F3356CA9FACD}"/>
              </a:ext>
            </a:extLst>
          </p:cNvPr>
          <p:cNvCxnSpPr>
            <a:cxnSpLocks/>
          </p:cNvCxnSpPr>
          <p:nvPr/>
        </p:nvCxnSpPr>
        <p:spPr>
          <a:xfrm flipH="1">
            <a:off x="2125873" y="1831722"/>
            <a:ext cx="160127" cy="174309"/>
          </a:xfrm>
          <a:prstGeom prst="straightConnector1">
            <a:avLst/>
          </a:prstGeom>
          <a:ln w="63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xmlns="" id="{E7C302BE-CD89-44AA-9FED-31FA26983675}"/>
              </a:ext>
            </a:extLst>
          </p:cNvPr>
          <p:cNvCxnSpPr>
            <a:cxnSpLocks/>
          </p:cNvCxnSpPr>
          <p:nvPr/>
        </p:nvCxnSpPr>
        <p:spPr>
          <a:xfrm>
            <a:off x="2110329" y="1986151"/>
            <a:ext cx="69799" cy="469843"/>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22" name="楕円 21">
            <a:extLst>
              <a:ext uri="{FF2B5EF4-FFF2-40B4-BE49-F238E27FC236}">
                <a16:creationId xmlns:a16="http://schemas.microsoft.com/office/drawing/2014/main" xmlns="" id="{8C043924-E179-4B37-85D3-8A3053198537}"/>
              </a:ext>
            </a:extLst>
          </p:cNvPr>
          <p:cNvSpPr/>
          <p:nvPr/>
        </p:nvSpPr>
        <p:spPr>
          <a:xfrm>
            <a:off x="2113833" y="2209988"/>
            <a:ext cx="65754" cy="6575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4" name="楕円 23">
            <a:extLst>
              <a:ext uri="{FF2B5EF4-FFF2-40B4-BE49-F238E27FC236}">
                <a16:creationId xmlns:a16="http://schemas.microsoft.com/office/drawing/2014/main" xmlns="" id="{322B6729-CDBC-4F31-B3CD-7D8CD646E7F2}"/>
              </a:ext>
            </a:extLst>
          </p:cNvPr>
          <p:cNvSpPr/>
          <p:nvPr/>
        </p:nvSpPr>
        <p:spPr>
          <a:xfrm>
            <a:off x="2090022" y="2044290"/>
            <a:ext cx="65754" cy="6575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0" name="楕円 19">
            <a:extLst>
              <a:ext uri="{FF2B5EF4-FFF2-40B4-BE49-F238E27FC236}">
                <a16:creationId xmlns:a16="http://schemas.microsoft.com/office/drawing/2014/main" xmlns="" id="{16FE8D0C-2CAA-41CD-B7BD-28FB1631FDF4}"/>
              </a:ext>
            </a:extLst>
          </p:cNvPr>
          <p:cNvSpPr/>
          <p:nvPr/>
        </p:nvSpPr>
        <p:spPr>
          <a:xfrm>
            <a:off x="2123357" y="2330038"/>
            <a:ext cx="65754" cy="6575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xmlns="" id="{DEFB3681-CDFE-4A84-89AE-165DADB164D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84222" y="641700"/>
            <a:ext cx="2541763" cy="1906322"/>
          </a:xfrm>
          <a:prstGeom prst="rect">
            <a:avLst/>
          </a:prstGeom>
        </p:spPr>
      </p:pic>
      <p:grpSp>
        <p:nvGrpSpPr>
          <p:cNvPr id="29" name="グループ化 28">
            <a:extLst>
              <a:ext uri="{FF2B5EF4-FFF2-40B4-BE49-F238E27FC236}">
                <a16:creationId xmlns:a16="http://schemas.microsoft.com/office/drawing/2014/main" xmlns="" id="{83BC39BD-406E-41D2-A5F3-01EC9DF4BAD7}"/>
              </a:ext>
            </a:extLst>
          </p:cNvPr>
          <p:cNvGrpSpPr/>
          <p:nvPr/>
        </p:nvGrpSpPr>
        <p:grpSpPr>
          <a:xfrm>
            <a:off x="-31777" y="1546204"/>
            <a:ext cx="3455136" cy="2712846"/>
            <a:chOff x="0" y="1594188"/>
            <a:chExt cx="3455136" cy="2712846"/>
          </a:xfrm>
        </p:grpSpPr>
        <p:grpSp>
          <p:nvGrpSpPr>
            <p:cNvPr id="30" name="グループ化 29">
              <a:extLst>
                <a:ext uri="{FF2B5EF4-FFF2-40B4-BE49-F238E27FC236}">
                  <a16:creationId xmlns:a16="http://schemas.microsoft.com/office/drawing/2014/main" xmlns="" id="{8BAFD7CA-456D-4FDA-8596-C254F03C84F6}"/>
                </a:ext>
              </a:extLst>
            </p:cNvPr>
            <p:cNvGrpSpPr/>
            <p:nvPr/>
          </p:nvGrpSpPr>
          <p:grpSpPr>
            <a:xfrm>
              <a:off x="11509" y="1594188"/>
              <a:ext cx="3443627" cy="2712846"/>
              <a:chOff x="383854" y="1499869"/>
              <a:chExt cx="6801492" cy="5358131"/>
            </a:xfrm>
          </p:grpSpPr>
          <p:pic>
            <p:nvPicPr>
              <p:cNvPr id="44" name="図 43">
                <a:extLst>
                  <a:ext uri="{FF2B5EF4-FFF2-40B4-BE49-F238E27FC236}">
                    <a16:creationId xmlns:a16="http://schemas.microsoft.com/office/drawing/2014/main" xmlns="" id="{11D1E81D-4211-4BF3-937B-744214F7C9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3854" y="1499869"/>
                <a:ext cx="6801492" cy="5358131"/>
              </a:xfrm>
              <a:prstGeom prst="rect">
                <a:avLst/>
              </a:prstGeom>
            </p:spPr>
          </p:pic>
          <p:sp>
            <p:nvSpPr>
              <p:cNvPr id="45" name="正方形/長方形 44">
                <a:extLst>
                  <a:ext uri="{FF2B5EF4-FFF2-40B4-BE49-F238E27FC236}">
                    <a16:creationId xmlns:a16="http://schemas.microsoft.com/office/drawing/2014/main" xmlns="" id="{D0CAB864-8E0E-40A5-BB1E-D13C82ECE9E9}"/>
                  </a:ext>
                </a:extLst>
              </p:cNvPr>
              <p:cNvSpPr/>
              <p:nvPr/>
            </p:nvSpPr>
            <p:spPr>
              <a:xfrm>
                <a:off x="3887780" y="2050137"/>
                <a:ext cx="1770750" cy="4863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err="1">
                    <a:ln>
                      <a:noFill/>
                    </a:ln>
                    <a:solidFill>
                      <a:srgbClr val="FF0000"/>
                    </a:solidFill>
                    <a:effectLst/>
                    <a:uLnTx/>
                    <a:uFillTx/>
                    <a:latin typeface="Meiryo UI" panose="020B0604030504040204" pitchFamily="50" charset="-128"/>
                    <a:ea typeface="Meiryo UI" panose="020B0604030504040204" pitchFamily="50" charset="-128"/>
                    <a:cs typeface="+mn-cs"/>
                  </a:rPr>
                  <a:t>Ridge_A</a:t>
                </a:r>
                <a:endPar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grpSp>
        <p:sp>
          <p:nvSpPr>
            <p:cNvPr id="32" name="正方形/長方形 31">
              <a:extLst>
                <a:ext uri="{FF2B5EF4-FFF2-40B4-BE49-F238E27FC236}">
                  <a16:creationId xmlns:a16="http://schemas.microsoft.com/office/drawing/2014/main" xmlns="" id="{A7CF7D28-713B-4CAE-B71B-A284058C7025}"/>
                </a:ext>
              </a:extLst>
            </p:cNvPr>
            <p:cNvSpPr/>
            <p:nvPr/>
          </p:nvSpPr>
          <p:spPr>
            <a:xfrm>
              <a:off x="2090021" y="2395227"/>
              <a:ext cx="817149" cy="29540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#1525</a:t>
              </a:r>
            </a:p>
          </p:txBody>
        </p:sp>
        <p:sp>
          <p:nvSpPr>
            <p:cNvPr id="33" name="正方形/長方形 32">
              <a:extLst>
                <a:ext uri="{FF2B5EF4-FFF2-40B4-BE49-F238E27FC236}">
                  <a16:creationId xmlns:a16="http://schemas.microsoft.com/office/drawing/2014/main" xmlns="" id="{E5F7E349-F364-4F11-B8F7-18FCFB8C6789}"/>
                </a:ext>
              </a:extLst>
            </p:cNvPr>
            <p:cNvSpPr/>
            <p:nvPr/>
          </p:nvSpPr>
          <p:spPr>
            <a:xfrm>
              <a:off x="2123359" y="2193816"/>
              <a:ext cx="817149"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#1526</a:t>
              </a:r>
            </a:p>
          </p:txBody>
        </p:sp>
        <p:sp>
          <p:nvSpPr>
            <p:cNvPr id="34" name="正方形/長方形 33">
              <a:extLst>
                <a:ext uri="{FF2B5EF4-FFF2-40B4-BE49-F238E27FC236}">
                  <a16:creationId xmlns:a16="http://schemas.microsoft.com/office/drawing/2014/main" xmlns="" id="{729EA98A-860C-493A-ABEE-A3D6EA333E13}"/>
                </a:ext>
              </a:extLst>
            </p:cNvPr>
            <p:cNvSpPr/>
            <p:nvPr/>
          </p:nvSpPr>
          <p:spPr>
            <a:xfrm>
              <a:off x="2090022" y="2034554"/>
              <a:ext cx="817149"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#1527</a:t>
              </a:r>
            </a:p>
          </p:txBody>
        </p:sp>
        <p:sp>
          <p:nvSpPr>
            <p:cNvPr id="36" name="正方形/長方形 35">
              <a:extLst>
                <a:ext uri="{FF2B5EF4-FFF2-40B4-BE49-F238E27FC236}">
                  <a16:creationId xmlns:a16="http://schemas.microsoft.com/office/drawing/2014/main" xmlns="" id="{DB55055C-A4DD-46B0-9626-94237D4B69CC}"/>
                </a:ext>
              </a:extLst>
            </p:cNvPr>
            <p:cNvSpPr/>
            <p:nvPr/>
          </p:nvSpPr>
          <p:spPr>
            <a:xfrm>
              <a:off x="1489880" y="2437728"/>
              <a:ext cx="817149"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#1528</a:t>
              </a:r>
            </a:p>
          </p:txBody>
        </p:sp>
        <p:cxnSp>
          <p:nvCxnSpPr>
            <p:cNvPr id="37" name="直線コネクタ 36">
              <a:extLst>
                <a:ext uri="{FF2B5EF4-FFF2-40B4-BE49-F238E27FC236}">
                  <a16:creationId xmlns:a16="http://schemas.microsoft.com/office/drawing/2014/main" xmlns="" id="{5005C04A-C8A2-44C9-97EE-6215C1AB4355}"/>
                </a:ext>
              </a:extLst>
            </p:cNvPr>
            <p:cNvCxnSpPr>
              <a:cxnSpLocks/>
            </p:cNvCxnSpPr>
            <p:nvPr/>
          </p:nvCxnSpPr>
          <p:spPr>
            <a:xfrm>
              <a:off x="2117287" y="2072658"/>
              <a:ext cx="46246" cy="448222"/>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sp>
          <p:nvSpPr>
            <p:cNvPr id="38" name="楕円 37">
              <a:extLst>
                <a:ext uri="{FF2B5EF4-FFF2-40B4-BE49-F238E27FC236}">
                  <a16:creationId xmlns:a16="http://schemas.microsoft.com/office/drawing/2014/main" xmlns="" id="{FC34F0EC-870E-447F-967D-D8ED1DF4F203}"/>
                </a:ext>
              </a:extLst>
            </p:cNvPr>
            <p:cNvSpPr/>
            <p:nvPr/>
          </p:nvSpPr>
          <p:spPr>
            <a:xfrm>
              <a:off x="2113833" y="2303414"/>
              <a:ext cx="65754" cy="6575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9" name="楕円 38">
              <a:extLst>
                <a:ext uri="{FF2B5EF4-FFF2-40B4-BE49-F238E27FC236}">
                  <a16:creationId xmlns:a16="http://schemas.microsoft.com/office/drawing/2014/main" xmlns="" id="{1F970D1C-9443-4783-88EA-816F26E24FE5}"/>
                </a:ext>
              </a:extLst>
            </p:cNvPr>
            <p:cNvSpPr/>
            <p:nvPr/>
          </p:nvSpPr>
          <p:spPr>
            <a:xfrm>
              <a:off x="2090022" y="2137716"/>
              <a:ext cx="65754" cy="6575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 name="楕円 39">
              <a:extLst>
                <a:ext uri="{FF2B5EF4-FFF2-40B4-BE49-F238E27FC236}">
                  <a16:creationId xmlns:a16="http://schemas.microsoft.com/office/drawing/2014/main" xmlns="" id="{ED421AD9-7513-4B55-BADD-BCB5ABA55F63}"/>
                </a:ext>
              </a:extLst>
            </p:cNvPr>
            <p:cNvSpPr/>
            <p:nvPr/>
          </p:nvSpPr>
          <p:spPr>
            <a:xfrm>
              <a:off x="2016581" y="2458615"/>
              <a:ext cx="65754" cy="6575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1" name="楕円 40">
              <a:extLst>
                <a:ext uri="{FF2B5EF4-FFF2-40B4-BE49-F238E27FC236}">
                  <a16:creationId xmlns:a16="http://schemas.microsoft.com/office/drawing/2014/main" xmlns="" id="{A7ED8E21-8AC1-42A9-BDEC-C02E569DB0BE}"/>
                </a:ext>
              </a:extLst>
            </p:cNvPr>
            <p:cNvSpPr/>
            <p:nvPr/>
          </p:nvSpPr>
          <p:spPr>
            <a:xfrm>
              <a:off x="2123357" y="2423464"/>
              <a:ext cx="65754" cy="6575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2" name="正方形/長方形 41">
              <a:extLst>
                <a:ext uri="{FF2B5EF4-FFF2-40B4-BE49-F238E27FC236}">
                  <a16:creationId xmlns:a16="http://schemas.microsoft.com/office/drawing/2014/main" xmlns="" id="{285D961B-091F-4DBA-8B0C-27A30D6A01E8}"/>
                </a:ext>
              </a:extLst>
            </p:cNvPr>
            <p:cNvSpPr/>
            <p:nvPr/>
          </p:nvSpPr>
          <p:spPr>
            <a:xfrm>
              <a:off x="0" y="1630392"/>
              <a:ext cx="258792" cy="224286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xmlns="" id="{3D99193C-8639-4B08-9D7C-E5EFBF4B4C95}"/>
                </a:ext>
              </a:extLst>
            </p:cNvPr>
            <p:cNvSpPr/>
            <p:nvPr/>
          </p:nvSpPr>
          <p:spPr>
            <a:xfrm>
              <a:off x="208617" y="3780086"/>
              <a:ext cx="3033478" cy="1074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6" name="正方形/長方形 45">
            <a:extLst>
              <a:ext uri="{FF2B5EF4-FFF2-40B4-BE49-F238E27FC236}">
                <a16:creationId xmlns:a16="http://schemas.microsoft.com/office/drawing/2014/main" xmlns="" id="{23BC1CE2-20BF-4494-8823-49F5E11AA28D}"/>
              </a:ext>
            </a:extLst>
          </p:cNvPr>
          <p:cNvSpPr/>
          <p:nvPr/>
        </p:nvSpPr>
        <p:spPr>
          <a:xfrm>
            <a:off x="1866677" y="2448232"/>
            <a:ext cx="817149"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#1529</a:t>
            </a:r>
          </a:p>
        </p:txBody>
      </p:sp>
      <p:sp>
        <p:nvSpPr>
          <p:cNvPr id="47" name="楕円 46">
            <a:extLst>
              <a:ext uri="{FF2B5EF4-FFF2-40B4-BE49-F238E27FC236}">
                <a16:creationId xmlns:a16="http://schemas.microsoft.com/office/drawing/2014/main" xmlns="" id="{0A01D907-E32A-48D1-B7BF-9EEEEF74DFC9}"/>
              </a:ext>
            </a:extLst>
          </p:cNvPr>
          <p:cNvSpPr/>
          <p:nvPr/>
        </p:nvSpPr>
        <p:spPr>
          <a:xfrm>
            <a:off x="2055376" y="2397412"/>
            <a:ext cx="65754" cy="6575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47927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 xmlns:a16="http://schemas.microsoft.com/office/drawing/2014/main" id="{97994974-1A02-4791-8531-D179EE005910}"/>
              </a:ext>
            </a:extLst>
          </p:cNvPr>
          <p:cNvSpPr txBox="1"/>
          <p:nvPr/>
        </p:nvSpPr>
        <p:spPr>
          <a:xfrm>
            <a:off x="0" y="-3256"/>
            <a:ext cx="9144000" cy="553998"/>
          </a:xfrm>
          <a:prstGeom prst="rect">
            <a:avLst/>
          </a:prstGeom>
          <a:solidFill>
            <a:srgbClr val="002060"/>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000" b="1" i="0" u="none" strike="noStrike" kern="1200" cap="none" spc="30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NICT</a:t>
            </a:r>
            <a:r>
              <a:rPr kumimoji="1" lang="ja-JP" altLang="en-US" sz="3000" b="1" i="0" u="none" strike="noStrike" kern="1200" cap="none" spc="30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衛星通信による陸</a:t>
            </a:r>
            <a:r>
              <a:rPr kumimoji="1" lang="en-US" altLang="ja-JP" sz="3000" b="1" i="0" u="none" strike="noStrike" kern="1200" cap="none" spc="30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3000" b="1" i="0" u="none" strike="noStrike" kern="1200" cap="none" spc="30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船上リアルタイム会議</a:t>
            </a:r>
          </a:p>
        </p:txBody>
      </p:sp>
      <p:sp>
        <p:nvSpPr>
          <p:cNvPr id="10" name="楕円 4">
            <a:extLst>
              <a:ext uri="{FF2B5EF4-FFF2-40B4-BE49-F238E27FC236}">
                <a16:creationId xmlns="" xmlns:a16="http://schemas.microsoft.com/office/drawing/2014/main" id="{6CACE8C3-DE3D-4E07-A304-F1DB7E669C1D}"/>
              </a:ext>
            </a:extLst>
          </p:cNvPr>
          <p:cNvSpPr/>
          <p:nvPr/>
        </p:nvSpPr>
        <p:spPr>
          <a:xfrm>
            <a:off x="3595072" y="2918451"/>
            <a:ext cx="2306773" cy="1502285"/>
          </a:xfrm>
          <a:prstGeom prst="ellipse">
            <a:avLst/>
          </a:prstGeom>
          <a:solidFill>
            <a:srgbClr val="DBEEF4"/>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1200">
              <a:latin typeface="メイリオ" panose="020B0604030504040204" pitchFamily="50" charset="-128"/>
              <a:ea typeface="メイリオ" panose="020B0604030504040204" pitchFamily="50" charset="-128"/>
            </a:endParaRPr>
          </a:p>
        </p:txBody>
      </p:sp>
      <p:sp>
        <p:nvSpPr>
          <p:cNvPr id="12" name="楕円 3">
            <a:extLst>
              <a:ext uri="{FF2B5EF4-FFF2-40B4-BE49-F238E27FC236}">
                <a16:creationId xmlns="" xmlns:a16="http://schemas.microsoft.com/office/drawing/2014/main" id="{3F5115CA-3C34-4F23-8AA5-3C245FDBF70A}"/>
              </a:ext>
            </a:extLst>
          </p:cNvPr>
          <p:cNvSpPr/>
          <p:nvPr/>
        </p:nvSpPr>
        <p:spPr>
          <a:xfrm>
            <a:off x="6027943" y="3034099"/>
            <a:ext cx="1945125" cy="1386637"/>
          </a:xfrm>
          <a:prstGeom prst="ellipse">
            <a:avLst/>
          </a:prstGeom>
          <a:solidFill>
            <a:srgbClr val="EBF1DE"/>
          </a:solid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1200">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 xmlns:a16="http://schemas.microsoft.com/office/drawing/2014/main" id="{5D831F7E-484C-40A3-9ADB-1DFC0C1121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181422" y="3244814"/>
            <a:ext cx="922757" cy="793073"/>
          </a:xfrm>
          <a:prstGeom prst="rect">
            <a:avLst/>
          </a:prstGeom>
        </p:spPr>
      </p:pic>
      <p:pic>
        <p:nvPicPr>
          <p:cNvPr id="14" name="図 13">
            <a:extLst>
              <a:ext uri="{FF2B5EF4-FFF2-40B4-BE49-F238E27FC236}">
                <a16:creationId xmlns="" xmlns:a16="http://schemas.microsoft.com/office/drawing/2014/main" id="{379C36CB-BA3B-47C3-A028-B00F33536BB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681377" y="3076471"/>
            <a:ext cx="401955" cy="440055"/>
          </a:xfrm>
          <a:prstGeom prst="rect">
            <a:avLst/>
          </a:prstGeom>
        </p:spPr>
      </p:pic>
      <p:pic>
        <p:nvPicPr>
          <p:cNvPr id="15" name="図 14">
            <a:extLst>
              <a:ext uri="{FF2B5EF4-FFF2-40B4-BE49-F238E27FC236}">
                <a16:creationId xmlns="" xmlns:a16="http://schemas.microsoft.com/office/drawing/2014/main" id="{C7E02D83-E86B-40DB-A548-65D48A8FAAD1}"/>
              </a:ext>
            </a:extLst>
          </p:cNvPr>
          <p:cNvPicPr/>
          <p:nvPr/>
        </p:nvPicPr>
        <p:blipFill>
          <a:blip r:embed="rId4">
            <a:extLst>
              <a:ext uri="{28A0092B-C50C-407E-A947-70E740481C1C}">
                <a14:useLocalDpi xmlns:a14="http://schemas.microsoft.com/office/drawing/2010/main" val="0"/>
              </a:ext>
            </a:extLst>
          </a:blip>
          <a:stretch>
            <a:fillRect/>
          </a:stretch>
        </p:blipFill>
        <p:spPr>
          <a:xfrm>
            <a:off x="6422278" y="3279956"/>
            <a:ext cx="455295" cy="457200"/>
          </a:xfrm>
          <a:prstGeom prst="rect">
            <a:avLst/>
          </a:prstGeom>
        </p:spPr>
      </p:pic>
      <p:pic>
        <p:nvPicPr>
          <p:cNvPr id="16" name="図 15">
            <a:extLst>
              <a:ext uri="{FF2B5EF4-FFF2-40B4-BE49-F238E27FC236}">
                <a16:creationId xmlns="" xmlns:a16="http://schemas.microsoft.com/office/drawing/2014/main" id="{3042AE67-B078-4084-97AC-74E9E030299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243590" y="1990285"/>
            <a:ext cx="1205779" cy="546124"/>
          </a:xfrm>
          <a:prstGeom prst="rect">
            <a:avLst/>
          </a:prstGeom>
        </p:spPr>
      </p:pic>
      <p:sp>
        <p:nvSpPr>
          <p:cNvPr id="17" name="テキスト ボックス 14">
            <a:extLst>
              <a:ext uri="{FF2B5EF4-FFF2-40B4-BE49-F238E27FC236}">
                <a16:creationId xmlns="" xmlns:a16="http://schemas.microsoft.com/office/drawing/2014/main" id="{659B41D2-AA7E-4820-9177-B7952308FEBF}"/>
              </a:ext>
            </a:extLst>
          </p:cNvPr>
          <p:cNvSpPr txBox="1"/>
          <p:nvPr/>
        </p:nvSpPr>
        <p:spPr>
          <a:xfrm>
            <a:off x="3948639" y="937278"/>
            <a:ext cx="4511991" cy="667066"/>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2000" b="1" u="sng" kern="1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Times New Roman" panose="02020603050405020304" pitchFamily="18" charset="0"/>
              </a:rPr>
              <a:t>船舶と陸上拠点間で</a:t>
            </a:r>
            <a:endParaRPr lang="en-US" altLang="ja-JP" sz="2000" b="1" u="sng" kern="1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Times New Roman" panose="02020603050405020304" pitchFamily="18" charset="0"/>
            </a:endParaRPr>
          </a:p>
          <a:p>
            <a:pPr algn="ctr">
              <a:spcAft>
                <a:spcPts val="0"/>
              </a:spcAft>
            </a:pPr>
            <a:r>
              <a:rPr lang="en-US" altLang="ja-JP" sz="2000" b="1" u="sng" kern="1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Times New Roman" panose="02020603050405020304" pitchFamily="18" charset="0"/>
              </a:rPr>
              <a:t>TV</a:t>
            </a:r>
            <a:r>
              <a:rPr lang="ja-JP" altLang="en-US" sz="2000" b="1" u="sng" kern="1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Times New Roman" panose="02020603050405020304" pitchFamily="18" charset="0"/>
              </a:rPr>
              <a:t>会議や大容量データ伝送を実施</a:t>
            </a:r>
            <a:endParaRPr lang="ja-JP" sz="2000" b="1" u="sng" kern="1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8" name="テキスト ボックス 16">
            <a:extLst>
              <a:ext uri="{FF2B5EF4-FFF2-40B4-BE49-F238E27FC236}">
                <a16:creationId xmlns="" xmlns:a16="http://schemas.microsoft.com/office/drawing/2014/main" id="{DE7BF1AA-5957-44D9-9499-C5958E940A79}"/>
              </a:ext>
            </a:extLst>
          </p:cNvPr>
          <p:cNvSpPr txBox="1"/>
          <p:nvPr/>
        </p:nvSpPr>
        <p:spPr>
          <a:xfrm>
            <a:off x="4681377" y="2633066"/>
            <a:ext cx="753422" cy="25812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sz="1400" b="1" kern="100" dirty="0">
                <a:solidFill>
                  <a:srgbClr val="0000FF"/>
                </a:solidFill>
                <a:effectLst/>
                <a:latin typeface="メイリオ" panose="020B0604030504040204" pitchFamily="50" charset="-128"/>
                <a:ea typeface="メイリオ" panose="020B0604030504040204" pitchFamily="50" charset="-128"/>
                <a:cs typeface="Times New Roman" panose="02020603050405020304" pitchFamily="18" charset="0"/>
              </a:rPr>
              <a:t>10Mbps</a:t>
            </a:r>
            <a:endParaRPr lang="ja-JP" sz="14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9" name="テキスト ボックス 27">
            <a:extLst>
              <a:ext uri="{FF2B5EF4-FFF2-40B4-BE49-F238E27FC236}">
                <a16:creationId xmlns="" xmlns:a16="http://schemas.microsoft.com/office/drawing/2014/main" id="{8A703D8E-6563-403A-B99B-F45DE86EB9D7}"/>
              </a:ext>
            </a:extLst>
          </p:cNvPr>
          <p:cNvSpPr txBox="1"/>
          <p:nvPr/>
        </p:nvSpPr>
        <p:spPr>
          <a:xfrm>
            <a:off x="4348601" y="4115922"/>
            <a:ext cx="803910" cy="351155"/>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sz="1200" b="1" kern="100" dirty="0">
                <a:solidFill>
                  <a:srgbClr val="00B0F0"/>
                </a:solidFill>
                <a:effectLst/>
                <a:latin typeface="メイリオ" panose="020B0604030504040204" pitchFamily="50" charset="-128"/>
                <a:ea typeface="メイリオ" panose="020B0604030504040204" pitchFamily="50" charset="-128"/>
                <a:cs typeface="Times New Roman" panose="02020603050405020304" pitchFamily="18" charset="0"/>
              </a:rPr>
              <a:t>洋上</a:t>
            </a:r>
            <a:endParaRPr 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0" name="テキスト ボックス 28">
            <a:extLst>
              <a:ext uri="{FF2B5EF4-FFF2-40B4-BE49-F238E27FC236}">
                <a16:creationId xmlns="" xmlns:a16="http://schemas.microsoft.com/office/drawing/2014/main" id="{503D4E74-EB24-42B1-AF75-C4246FC33DC9}"/>
              </a:ext>
            </a:extLst>
          </p:cNvPr>
          <p:cNvSpPr txBox="1"/>
          <p:nvPr/>
        </p:nvSpPr>
        <p:spPr>
          <a:xfrm>
            <a:off x="6842203" y="4136689"/>
            <a:ext cx="394335" cy="339725"/>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sz="1200" b="1" kern="100" dirty="0">
                <a:solidFill>
                  <a:srgbClr val="00B050"/>
                </a:solidFill>
                <a:effectLst/>
                <a:latin typeface="メイリオ" panose="020B0604030504040204" pitchFamily="50" charset="-128"/>
                <a:ea typeface="メイリオ" panose="020B0604030504040204" pitchFamily="50" charset="-128"/>
                <a:cs typeface="Times New Roman" panose="02020603050405020304" pitchFamily="18" charset="0"/>
              </a:rPr>
              <a:t>陸上</a:t>
            </a:r>
            <a:endParaRPr 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1" name="テキスト ボックス 33">
            <a:extLst>
              <a:ext uri="{FF2B5EF4-FFF2-40B4-BE49-F238E27FC236}">
                <a16:creationId xmlns="" xmlns:a16="http://schemas.microsoft.com/office/drawing/2014/main" id="{424B8270-7765-4F66-A15A-DA95D91036F7}"/>
              </a:ext>
            </a:extLst>
          </p:cNvPr>
          <p:cNvSpPr txBox="1"/>
          <p:nvPr/>
        </p:nvSpPr>
        <p:spPr>
          <a:xfrm>
            <a:off x="3774000" y="3908089"/>
            <a:ext cx="1076133" cy="228600"/>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200" b="1" u="sng"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よこすか</a:t>
            </a:r>
            <a:endParaRPr 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2" name="テキスト ボックス 154">
            <a:extLst>
              <a:ext uri="{FF2B5EF4-FFF2-40B4-BE49-F238E27FC236}">
                <a16:creationId xmlns="" xmlns:a16="http://schemas.microsoft.com/office/drawing/2014/main" id="{8C94FB1C-63A0-4C59-8D2C-0552AAED1F98}"/>
              </a:ext>
            </a:extLst>
          </p:cNvPr>
          <p:cNvSpPr txBox="1"/>
          <p:nvPr/>
        </p:nvSpPr>
        <p:spPr>
          <a:xfrm>
            <a:off x="3715231" y="1780906"/>
            <a:ext cx="1985334" cy="459740"/>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r">
              <a:spcAft>
                <a:spcPts val="0"/>
              </a:spcAft>
            </a:pPr>
            <a:r>
              <a:rPr lang="ja-JP" sz="1200" b="1" u="sng" kern="100" dirty="0">
                <a:effectLst/>
                <a:latin typeface="メイリオ" panose="020B0604030504040204" pitchFamily="50" charset="-128"/>
                <a:ea typeface="メイリオ" panose="020B0604030504040204" pitchFamily="50" charset="-128"/>
                <a:cs typeface="Times New Roman" panose="02020603050405020304" pitchFamily="18" charset="0"/>
              </a:rPr>
              <a:t>超高速インターネット衛星</a:t>
            </a:r>
            <a:endParaRPr 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r">
              <a:spcAft>
                <a:spcPts val="0"/>
              </a:spcAft>
            </a:pPr>
            <a:r>
              <a:rPr lang="ja-JP" sz="1200" b="1" u="sng" kern="100" dirty="0">
                <a:effectLst/>
                <a:latin typeface="メイリオ" panose="020B0604030504040204" pitchFamily="50" charset="-128"/>
                <a:ea typeface="メイリオ" panose="020B0604030504040204" pitchFamily="50" charset="-128"/>
                <a:cs typeface="Times New Roman" panose="02020603050405020304" pitchFamily="18" charset="0"/>
              </a:rPr>
              <a:t>きずな（</a:t>
            </a:r>
            <a:r>
              <a:rPr lang="en-US" sz="1200" b="1" u="sng" kern="100" dirty="0">
                <a:effectLst/>
                <a:latin typeface="メイリオ" panose="020B0604030504040204" pitchFamily="50" charset="-128"/>
                <a:ea typeface="メイリオ" panose="020B0604030504040204" pitchFamily="50" charset="-128"/>
                <a:cs typeface="Times New Roman" panose="02020603050405020304" pitchFamily="18" charset="0"/>
              </a:rPr>
              <a:t>WINDS</a:t>
            </a:r>
            <a:r>
              <a:rPr lang="ja-JP" sz="1200" b="1" u="sng" kern="100" dirty="0">
                <a:effectLst/>
                <a:latin typeface="メイリオ" panose="020B0604030504040204" pitchFamily="50" charset="-128"/>
                <a:ea typeface="メイリオ" panose="020B0604030504040204" pitchFamily="50" charset="-128"/>
                <a:cs typeface="Times New Roman" panose="02020603050405020304" pitchFamily="18" charset="0"/>
              </a:rPr>
              <a:t>）</a:t>
            </a:r>
            <a:endParaRPr 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cxnSp>
        <p:nvCxnSpPr>
          <p:cNvPr id="23" name="直線矢印コネクタ 22">
            <a:extLst>
              <a:ext uri="{FF2B5EF4-FFF2-40B4-BE49-F238E27FC236}">
                <a16:creationId xmlns="" xmlns:a16="http://schemas.microsoft.com/office/drawing/2014/main" id="{B9243872-94D3-4557-A01B-CDF7758E6E6D}"/>
              </a:ext>
            </a:extLst>
          </p:cNvPr>
          <p:cNvCxnSpPr>
            <a:cxnSpLocks/>
            <a:stCxn id="16" idx="2"/>
          </p:cNvCxnSpPr>
          <p:nvPr/>
        </p:nvCxnSpPr>
        <p:spPr>
          <a:xfrm flipH="1">
            <a:off x="5086838" y="2536409"/>
            <a:ext cx="759642" cy="611827"/>
          </a:xfrm>
          <a:prstGeom prst="straightConnector1">
            <a:avLst/>
          </a:prstGeom>
          <a:ln w="38100" cap="rnd">
            <a:solidFill>
              <a:srgbClr val="0000FF"/>
            </a:solidFill>
            <a:bevel/>
            <a:tailEnd type="triangle" w="lg" len="lg"/>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 xmlns:a16="http://schemas.microsoft.com/office/drawing/2014/main" id="{DF9C3F1F-DB3A-4FA2-B0F6-8537A24FF71B}"/>
              </a:ext>
            </a:extLst>
          </p:cNvPr>
          <p:cNvCxnSpPr>
            <a:cxnSpLocks/>
            <a:stCxn id="16" idx="2"/>
          </p:cNvCxnSpPr>
          <p:nvPr/>
        </p:nvCxnSpPr>
        <p:spPr>
          <a:xfrm>
            <a:off x="5846480" y="2536409"/>
            <a:ext cx="602889" cy="768156"/>
          </a:xfrm>
          <a:prstGeom prst="straightConnector1">
            <a:avLst/>
          </a:prstGeom>
          <a:ln w="38100" cap="rnd">
            <a:solidFill>
              <a:srgbClr val="0000FF"/>
            </a:solidFill>
            <a:bevel/>
            <a:tailEnd type="triangle" w="lg" len="lg"/>
          </a:ln>
        </p:spPr>
        <p:style>
          <a:lnRef idx="1">
            <a:schemeClr val="accent1"/>
          </a:lnRef>
          <a:fillRef idx="0">
            <a:schemeClr val="accent1"/>
          </a:fillRef>
          <a:effectRef idx="0">
            <a:schemeClr val="accent1"/>
          </a:effectRef>
          <a:fontRef idx="minor">
            <a:schemeClr val="tx1"/>
          </a:fontRef>
        </p:style>
      </p:cxnSp>
      <p:sp>
        <p:nvSpPr>
          <p:cNvPr id="25" name="テキスト ボックス 32">
            <a:extLst>
              <a:ext uri="{FF2B5EF4-FFF2-40B4-BE49-F238E27FC236}">
                <a16:creationId xmlns="" xmlns:a16="http://schemas.microsoft.com/office/drawing/2014/main" id="{C3948F21-1C5B-4E5F-B8CD-787355940EA7}"/>
              </a:ext>
            </a:extLst>
          </p:cNvPr>
          <p:cNvSpPr txBox="1"/>
          <p:nvPr/>
        </p:nvSpPr>
        <p:spPr>
          <a:xfrm>
            <a:off x="6084625" y="2642075"/>
            <a:ext cx="792948" cy="307975"/>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sz="1400" b="1" kern="100" dirty="0">
                <a:solidFill>
                  <a:srgbClr val="0000FF"/>
                </a:solidFill>
                <a:effectLst/>
                <a:latin typeface="メイリオ" panose="020B0604030504040204" pitchFamily="50" charset="-128"/>
                <a:ea typeface="メイリオ" panose="020B0604030504040204" pitchFamily="50" charset="-128"/>
                <a:cs typeface="Times New Roman" panose="02020603050405020304" pitchFamily="18" charset="0"/>
              </a:rPr>
              <a:t>10Mbps</a:t>
            </a:r>
            <a:endParaRPr lang="ja-JP" sz="14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6" name="テキスト ボックス 34">
            <a:extLst>
              <a:ext uri="{FF2B5EF4-FFF2-40B4-BE49-F238E27FC236}">
                <a16:creationId xmlns="" xmlns:a16="http://schemas.microsoft.com/office/drawing/2014/main" id="{BF829C0C-D0AF-41E5-8614-27768239FF05}"/>
              </a:ext>
            </a:extLst>
          </p:cNvPr>
          <p:cNvSpPr txBox="1"/>
          <p:nvPr/>
        </p:nvSpPr>
        <p:spPr>
          <a:xfrm>
            <a:off x="6275895" y="3729665"/>
            <a:ext cx="1889939" cy="454025"/>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just">
              <a:spcAft>
                <a:spcPts val="0"/>
              </a:spcAft>
            </a:pPr>
            <a:r>
              <a:rPr lang="en-US" sz="1200" b="1" u="sng"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NICT</a:t>
            </a:r>
            <a:endParaRPr 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spcAft>
                <a:spcPts val="0"/>
              </a:spcAft>
            </a:pPr>
            <a:r>
              <a:rPr lang="ja-JP" sz="1200" b="1" u="sng"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鹿島宇宙技術センター</a:t>
            </a:r>
            <a:endParaRPr 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7" name="テキスト ボックス 40">
            <a:extLst>
              <a:ext uri="{FF2B5EF4-FFF2-40B4-BE49-F238E27FC236}">
                <a16:creationId xmlns="" xmlns:a16="http://schemas.microsoft.com/office/drawing/2014/main" id="{49BDBA47-214E-4E61-B3B4-34D059D16751}"/>
              </a:ext>
            </a:extLst>
          </p:cNvPr>
          <p:cNvSpPr txBox="1"/>
          <p:nvPr/>
        </p:nvSpPr>
        <p:spPr>
          <a:xfrm>
            <a:off x="3557773" y="5696636"/>
            <a:ext cx="5393267" cy="899943"/>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indent="133350">
              <a:spcAft>
                <a:spcPts val="0"/>
              </a:spcAft>
            </a:pP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これまでの航海において</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a:t>
            </a:r>
          </a:p>
          <a:p>
            <a:pPr indent="133350">
              <a:spcAft>
                <a:spcPts val="0"/>
              </a:spcAft>
            </a:pPr>
            <a:r>
              <a:rPr lang="ja-JP" sz="1600" b="1" u="sng" kern="100" dirty="0">
                <a:solidFill>
                  <a:srgbClr val="0000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Times New Roman" panose="02020603050405020304" pitchFamily="18" charset="0"/>
              </a:rPr>
              <a:t>複数拠点間</a:t>
            </a:r>
            <a:r>
              <a:rPr lang="ja-JP" altLang="en-US" sz="1600" b="1" u="sng" kern="100" dirty="0">
                <a:solidFill>
                  <a:srgbClr val="0000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Times New Roman" panose="02020603050405020304" pitchFamily="18" charset="0"/>
              </a:rPr>
              <a:t>を</a:t>
            </a:r>
            <a:r>
              <a:rPr lang="en-US" altLang="ja-JP" sz="1600" b="1" u="sng" kern="100" dirty="0">
                <a:solidFill>
                  <a:srgbClr val="0000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Times New Roman" panose="02020603050405020304" pitchFamily="18" charset="0"/>
              </a:rPr>
              <a:t>Ka</a:t>
            </a:r>
            <a:r>
              <a:rPr lang="ja-JP" altLang="en-US" sz="1600" b="1" u="sng" kern="100" dirty="0">
                <a:solidFill>
                  <a:srgbClr val="0000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Times New Roman" panose="02020603050405020304" pitchFamily="18" charset="0"/>
              </a:rPr>
              <a:t>帯衛星通信によるネットワーク化を実証</a:t>
            </a:r>
            <a:endParaRPr lang="en-US" altLang="ja-JP" sz="1600" b="1" u="sng" kern="100" dirty="0">
              <a:solidFill>
                <a:srgbClr val="0000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Times New Roman" panose="02020603050405020304" pitchFamily="18" charset="0"/>
            </a:endParaRPr>
          </a:p>
          <a:p>
            <a:pPr indent="133350">
              <a:spcAft>
                <a:spcPts val="0"/>
              </a:spcAft>
            </a:pP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目的に応じた柔軟なネットワーク構築も可能</a:t>
            </a:r>
            <a:endParaRPr lang="ja-JP" sz="12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aphicFrame>
        <p:nvGraphicFramePr>
          <p:cNvPr id="28" name="表 27">
            <a:extLst>
              <a:ext uri="{FF2B5EF4-FFF2-40B4-BE49-F238E27FC236}">
                <a16:creationId xmlns="" xmlns:a16="http://schemas.microsoft.com/office/drawing/2014/main" id="{6312A9EF-DAAE-4466-BD9F-807B2853346D}"/>
              </a:ext>
            </a:extLst>
          </p:cNvPr>
          <p:cNvGraphicFramePr>
            <a:graphicFrameLocks noGrp="1"/>
          </p:cNvGraphicFramePr>
          <p:nvPr>
            <p:extLst/>
          </p:nvPr>
        </p:nvGraphicFramePr>
        <p:xfrm>
          <a:off x="499716" y="3170473"/>
          <a:ext cx="2965066" cy="3017520"/>
        </p:xfrm>
        <a:graphic>
          <a:graphicData uri="http://schemas.openxmlformats.org/drawingml/2006/table">
            <a:tbl>
              <a:tblPr firstRow="1" bandRow="1">
                <a:tableStyleId>{69CF1AB2-1976-4502-BF36-3FF5EA218861}</a:tableStyleId>
              </a:tblPr>
              <a:tblGrid>
                <a:gridCol w="926516">
                  <a:extLst>
                    <a:ext uri="{9D8B030D-6E8A-4147-A177-3AD203B41FA5}">
                      <a16:colId xmlns="" xmlns:a16="http://schemas.microsoft.com/office/drawing/2014/main" val="3219456971"/>
                    </a:ext>
                  </a:extLst>
                </a:gridCol>
                <a:gridCol w="2038550">
                  <a:extLst>
                    <a:ext uri="{9D8B030D-6E8A-4147-A177-3AD203B41FA5}">
                      <a16:colId xmlns="" xmlns:a16="http://schemas.microsoft.com/office/drawing/2014/main" val="217360872"/>
                    </a:ext>
                  </a:extLst>
                </a:gridCol>
              </a:tblGrid>
              <a:tr h="305619">
                <a:tc>
                  <a:txBody>
                    <a:bodyPr/>
                    <a:lstStyle/>
                    <a:p>
                      <a:pPr algn="ctr"/>
                      <a:r>
                        <a:rPr kumimoji="1" lang="ja-JP" altLang="en-US" sz="1200" b="0" dirty="0">
                          <a:latin typeface="メイリオ" panose="020B0604030504040204" pitchFamily="50" charset="-128"/>
                          <a:ea typeface="メイリオ" panose="020B0604030504040204" pitchFamily="50" charset="-128"/>
                        </a:rPr>
                        <a:t>アンテナ</a:t>
                      </a:r>
                    </a:p>
                  </a:txBody>
                  <a:tcPr anchor="ctr"/>
                </a:tc>
                <a:tc>
                  <a:txBody>
                    <a:bodyPr/>
                    <a:lstStyle/>
                    <a:p>
                      <a:r>
                        <a:rPr kumimoji="1" lang="ja-JP" altLang="en-US" sz="1200" b="0" dirty="0">
                          <a:latin typeface="メイリオ" panose="020B0604030504040204" pitchFamily="50" charset="-128"/>
                          <a:ea typeface="メイリオ" panose="020B0604030504040204" pitchFamily="50" charset="-128"/>
                        </a:rPr>
                        <a:t>カセグレンアンテナ</a:t>
                      </a:r>
                      <a:endParaRPr kumimoji="1" lang="en-US" altLang="ja-JP" sz="1200" b="0" dirty="0">
                        <a:latin typeface="メイリオ" panose="020B0604030504040204" pitchFamily="50" charset="-128"/>
                        <a:ea typeface="メイリオ" panose="020B0604030504040204" pitchFamily="50" charset="-128"/>
                      </a:endParaRPr>
                    </a:p>
                    <a:p>
                      <a:r>
                        <a:rPr kumimoji="1" lang="ja-JP" altLang="en-US" sz="1200" b="0" dirty="0">
                          <a:latin typeface="メイリオ" panose="020B0604030504040204" pitchFamily="50" charset="-128"/>
                          <a:ea typeface="メイリオ" panose="020B0604030504040204" pitchFamily="50" charset="-128"/>
                        </a:rPr>
                        <a:t>直径 </a:t>
                      </a:r>
                      <a:r>
                        <a:rPr kumimoji="1" lang="en-US" altLang="ja-JP" sz="1200" b="0" dirty="0">
                          <a:latin typeface="メイリオ" panose="020B0604030504040204" pitchFamily="50" charset="-128"/>
                          <a:ea typeface="メイリオ" panose="020B0604030504040204" pitchFamily="50" charset="-128"/>
                        </a:rPr>
                        <a:t>0.54m</a:t>
                      </a:r>
                      <a:endParaRPr kumimoji="1" lang="ja-JP" altLang="en-US" sz="1200" b="0" dirty="0">
                        <a:latin typeface="メイリオ" panose="020B0604030504040204" pitchFamily="50" charset="-128"/>
                        <a:ea typeface="メイリオ" panose="020B0604030504040204" pitchFamily="50" charset="-128"/>
                      </a:endParaRPr>
                    </a:p>
                  </a:txBody>
                  <a:tcPr anchor="ctr"/>
                </a:tc>
                <a:extLst>
                  <a:ext uri="{0D108BD9-81ED-4DB2-BD59-A6C34878D82A}">
                    <a16:rowId xmlns="" xmlns:a16="http://schemas.microsoft.com/office/drawing/2014/main" val="816831482"/>
                  </a:ext>
                </a:extLst>
              </a:tr>
              <a:tr h="436912">
                <a:tc>
                  <a:txBody>
                    <a:bodyPr/>
                    <a:lstStyle/>
                    <a:p>
                      <a:pPr algn="ctr"/>
                      <a:r>
                        <a:rPr kumimoji="1" lang="ja-JP" altLang="en-US" sz="1200" dirty="0">
                          <a:latin typeface="メイリオ" panose="020B0604030504040204" pitchFamily="50" charset="-128"/>
                          <a:ea typeface="メイリオ" panose="020B0604030504040204" pitchFamily="50" charset="-128"/>
                        </a:rPr>
                        <a:t>周波数</a:t>
                      </a:r>
                      <a:endParaRPr kumimoji="1" lang="en-US" altLang="ja-JP" sz="1200" b="0" dirty="0">
                        <a:latin typeface="メイリオ" panose="020B0604030504040204" pitchFamily="50" charset="-128"/>
                        <a:ea typeface="メイリオ" panose="020B0604030504040204" pitchFamily="50" charset="-128"/>
                      </a:endParaRPr>
                    </a:p>
                  </a:txBody>
                  <a:tcPr anchor="ctr"/>
                </a:tc>
                <a:tc>
                  <a:txBody>
                    <a:bodyPr/>
                    <a:lstStyle/>
                    <a:p>
                      <a:r>
                        <a:rPr kumimoji="1" lang="ja-JP" altLang="en-US" sz="1200" dirty="0">
                          <a:latin typeface="メイリオ" panose="020B0604030504040204" pitchFamily="50" charset="-128"/>
                          <a:ea typeface="メイリオ" panose="020B0604030504040204" pitchFamily="50" charset="-128"/>
                        </a:rPr>
                        <a:t>送信：</a:t>
                      </a:r>
                      <a:r>
                        <a:rPr kumimoji="1" lang="en-US" altLang="ja-JP" sz="1200" dirty="0">
                          <a:latin typeface="メイリオ" panose="020B0604030504040204" pitchFamily="50" charset="-128"/>
                          <a:ea typeface="メイリオ" panose="020B0604030504040204" pitchFamily="50" charset="-128"/>
                        </a:rPr>
                        <a:t>28.05</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28.60GHz</a:t>
                      </a:r>
                    </a:p>
                    <a:p>
                      <a:r>
                        <a:rPr kumimoji="1" lang="ja-JP" altLang="en-US" sz="1200" dirty="0">
                          <a:latin typeface="メイリオ" panose="020B0604030504040204" pitchFamily="50" charset="-128"/>
                          <a:ea typeface="メイリオ" panose="020B0604030504040204" pitchFamily="50" charset="-128"/>
                        </a:rPr>
                        <a:t>受信：</a:t>
                      </a:r>
                      <a:r>
                        <a:rPr kumimoji="1" lang="en-US" altLang="ja-JP" sz="1200" dirty="0">
                          <a:latin typeface="メイリオ" panose="020B0604030504040204" pitchFamily="50" charset="-128"/>
                          <a:ea typeface="メイリオ" panose="020B0604030504040204" pitchFamily="50" charset="-128"/>
                        </a:rPr>
                        <a:t>18.25</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18.80GHz</a:t>
                      </a:r>
                      <a:endParaRPr kumimoji="1" lang="ja-JP" altLang="en-US" sz="1200" b="0" dirty="0">
                        <a:latin typeface="メイリオ" panose="020B0604030504040204" pitchFamily="50" charset="-128"/>
                        <a:ea typeface="メイリオ" panose="020B0604030504040204" pitchFamily="50" charset="-128"/>
                      </a:endParaRPr>
                    </a:p>
                  </a:txBody>
                  <a:tcPr anchor="ctr"/>
                </a:tc>
                <a:extLst>
                  <a:ext uri="{0D108BD9-81ED-4DB2-BD59-A6C34878D82A}">
                    <a16:rowId xmlns="" xmlns:a16="http://schemas.microsoft.com/office/drawing/2014/main" val="35845108"/>
                  </a:ext>
                </a:extLst>
              </a:tr>
              <a:tr h="436912">
                <a:tc>
                  <a:txBody>
                    <a:bodyPr/>
                    <a:lstStyle/>
                    <a:p>
                      <a:pPr algn="ctr"/>
                      <a:r>
                        <a:rPr kumimoji="1" lang="ja-JP" altLang="en-US" sz="1200" dirty="0">
                          <a:latin typeface="メイリオ" panose="020B0604030504040204" pitchFamily="50" charset="-128"/>
                          <a:ea typeface="メイリオ" panose="020B0604030504040204" pitchFamily="50" charset="-128"/>
                        </a:rPr>
                        <a:t>利得</a:t>
                      </a:r>
                      <a:endParaRPr kumimoji="1" lang="ja-JP" altLang="en-US" sz="1200" b="0" dirty="0">
                        <a:latin typeface="メイリオ" panose="020B0604030504040204" pitchFamily="50" charset="-128"/>
                        <a:ea typeface="メイリオ" panose="020B0604030504040204" pitchFamily="50" charset="-128"/>
                      </a:endParaRPr>
                    </a:p>
                  </a:txBody>
                  <a:tcPr anchor="ctr"/>
                </a:tc>
                <a:tc>
                  <a:txBody>
                    <a:bodyPr/>
                    <a:lstStyle/>
                    <a:p>
                      <a:r>
                        <a:rPr kumimoji="1" lang="ja-JP" altLang="en-US" sz="1200" dirty="0">
                          <a:latin typeface="メイリオ" panose="020B0604030504040204" pitchFamily="50" charset="-128"/>
                          <a:ea typeface="メイリオ" panose="020B0604030504040204" pitchFamily="50" charset="-128"/>
                        </a:rPr>
                        <a:t>送信：</a:t>
                      </a:r>
                      <a:r>
                        <a:rPr kumimoji="1" lang="en-US" altLang="ja-JP" sz="1200" dirty="0">
                          <a:latin typeface="メイリオ" panose="020B0604030504040204" pitchFamily="50" charset="-128"/>
                          <a:ea typeface="メイリオ" panose="020B0604030504040204" pitchFamily="50" charset="-128"/>
                        </a:rPr>
                        <a:t>42.6dBi</a:t>
                      </a:r>
                    </a:p>
                    <a:p>
                      <a:r>
                        <a:rPr kumimoji="1" lang="ja-JP" altLang="en-US" sz="1200" dirty="0">
                          <a:latin typeface="メイリオ" panose="020B0604030504040204" pitchFamily="50" charset="-128"/>
                          <a:ea typeface="メイリオ" panose="020B0604030504040204" pitchFamily="50" charset="-128"/>
                        </a:rPr>
                        <a:t>受信：</a:t>
                      </a:r>
                      <a:r>
                        <a:rPr kumimoji="1" lang="en-US" altLang="ja-JP" sz="1200" dirty="0">
                          <a:latin typeface="メイリオ" panose="020B0604030504040204" pitchFamily="50" charset="-128"/>
                          <a:ea typeface="メイリオ" panose="020B0604030504040204" pitchFamily="50" charset="-128"/>
                        </a:rPr>
                        <a:t>38.5dBi</a:t>
                      </a:r>
                      <a:endParaRPr kumimoji="1" lang="ja-JP" altLang="en-US" sz="1200" b="0" dirty="0">
                        <a:latin typeface="メイリオ" panose="020B0604030504040204" pitchFamily="50" charset="-128"/>
                        <a:ea typeface="メイリオ" panose="020B0604030504040204" pitchFamily="50" charset="-128"/>
                      </a:endParaRPr>
                    </a:p>
                  </a:txBody>
                  <a:tcPr anchor="ctr"/>
                </a:tc>
                <a:extLst>
                  <a:ext uri="{0D108BD9-81ED-4DB2-BD59-A6C34878D82A}">
                    <a16:rowId xmlns="" xmlns:a16="http://schemas.microsoft.com/office/drawing/2014/main" val="1196658890"/>
                  </a:ext>
                </a:extLst>
              </a:tr>
              <a:tr h="262147">
                <a:tc>
                  <a:txBody>
                    <a:bodyPr/>
                    <a:lstStyle/>
                    <a:p>
                      <a:pPr algn="ctr"/>
                      <a:r>
                        <a:rPr kumimoji="1" lang="en-US" altLang="ja-JP" sz="1200" dirty="0">
                          <a:latin typeface="メイリオ" panose="020B0604030504040204" pitchFamily="50" charset="-128"/>
                          <a:ea typeface="メイリオ" panose="020B0604030504040204" pitchFamily="50" charset="-128"/>
                        </a:rPr>
                        <a:t>G/T</a:t>
                      </a:r>
                      <a:endParaRPr kumimoji="1" lang="ja-JP" altLang="en-US" sz="1200" b="0" dirty="0">
                        <a:latin typeface="メイリオ" panose="020B0604030504040204" pitchFamily="50" charset="-128"/>
                        <a:ea typeface="メイリオ" panose="020B0604030504040204" pitchFamily="50" charset="-128"/>
                      </a:endParaRPr>
                    </a:p>
                  </a:txBody>
                  <a:tcPr anchor="ctr"/>
                </a:tc>
                <a:tc>
                  <a:txBody>
                    <a:bodyPr/>
                    <a:lstStyle/>
                    <a:p>
                      <a:r>
                        <a:rPr kumimoji="1" lang="en-US" altLang="ja-JP" sz="1200" dirty="0">
                          <a:latin typeface="メイリオ" panose="020B0604030504040204" pitchFamily="50" charset="-128"/>
                          <a:ea typeface="メイリオ" panose="020B0604030504040204" pitchFamily="50" charset="-128"/>
                        </a:rPr>
                        <a:t>&gt;13.3dB/K</a:t>
                      </a:r>
                      <a:endParaRPr kumimoji="1" lang="ja-JP" altLang="en-US" sz="1200" b="0" dirty="0">
                        <a:latin typeface="メイリオ" panose="020B0604030504040204" pitchFamily="50" charset="-128"/>
                        <a:ea typeface="メイリオ" panose="020B0604030504040204" pitchFamily="50" charset="-128"/>
                      </a:endParaRPr>
                    </a:p>
                  </a:txBody>
                  <a:tcPr anchor="ctr"/>
                </a:tc>
                <a:extLst>
                  <a:ext uri="{0D108BD9-81ED-4DB2-BD59-A6C34878D82A}">
                    <a16:rowId xmlns="" xmlns:a16="http://schemas.microsoft.com/office/drawing/2014/main" val="1014182696"/>
                  </a:ext>
                </a:extLst>
              </a:tr>
              <a:tr h="262147">
                <a:tc>
                  <a:txBody>
                    <a:bodyPr/>
                    <a:lstStyle/>
                    <a:p>
                      <a:pPr algn="ctr"/>
                      <a:r>
                        <a:rPr kumimoji="1" lang="en-US" altLang="ja-JP" sz="1200" dirty="0">
                          <a:latin typeface="メイリオ" panose="020B0604030504040204" pitchFamily="50" charset="-128"/>
                          <a:ea typeface="メイリオ" panose="020B0604030504040204" pitchFamily="50" charset="-128"/>
                        </a:rPr>
                        <a:t>EIRP</a:t>
                      </a:r>
                      <a:endParaRPr kumimoji="1" lang="ja-JP" altLang="en-US" sz="1200" b="0" dirty="0">
                        <a:latin typeface="メイリオ" panose="020B0604030504040204" pitchFamily="50" charset="-128"/>
                        <a:ea typeface="メイリオ" panose="020B0604030504040204" pitchFamily="50" charset="-128"/>
                      </a:endParaRPr>
                    </a:p>
                  </a:txBody>
                  <a:tcPr anchor="ctr"/>
                </a:tc>
                <a:tc>
                  <a:txBody>
                    <a:bodyPr/>
                    <a:lstStyle/>
                    <a:p>
                      <a:r>
                        <a:rPr kumimoji="1" lang="en-US" altLang="ja-JP" sz="1200" dirty="0">
                          <a:latin typeface="メイリオ" panose="020B0604030504040204" pitchFamily="50" charset="-128"/>
                          <a:ea typeface="メイリオ" panose="020B0604030504040204" pitchFamily="50" charset="-128"/>
                        </a:rPr>
                        <a:t>&gt;51.8dBW</a:t>
                      </a:r>
                      <a:endParaRPr kumimoji="1" lang="ja-JP" altLang="en-US" sz="1200" b="0" dirty="0">
                        <a:latin typeface="メイリオ" panose="020B0604030504040204" pitchFamily="50" charset="-128"/>
                        <a:ea typeface="メイリオ" panose="020B0604030504040204" pitchFamily="50" charset="-128"/>
                      </a:endParaRPr>
                    </a:p>
                  </a:txBody>
                  <a:tcPr anchor="ctr"/>
                </a:tc>
                <a:extLst>
                  <a:ext uri="{0D108BD9-81ED-4DB2-BD59-A6C34878D82A}">
                    <a16:rowId xmlns="" xmlns:a16="http://schemas.microsoft.com/office/drawing/2014/main" val="2302296861"/>
                  </a:ext>
                </a:extLst>
              </a:tr>
              <a:tr h="388538">
                <a:tc>
                  <a:txBody>
                    <a:bodyPr/>
                    <a:lstStyle/>
                    <a:p>
                      <a:pPr algn="ctr"/>
                      <a:r>
                        <a:rPr kumimoji="1" lang="ja-JP" altLang="en-US" sz="1200" dirty="0">
                          <a:latin typeface="メイリオ" panose="020B0604030504040204" pitchFamily="50" charset="-128"/>
                          <a:ea typeface="メイリオ" panose="020B0604030504040204" pitchFamily="50" charset="-128"/>
                        </a:rPr>
                        <a:t>アンテナ</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latin typeface="メイリオ" panose="020B0604030504040204" pitchFamily="50" charset="-128"/>
                          <a:ea typeface="メイリオ" panose="020B0604030504040204" pitchFamily="50" charset="-128"/>
                        </a:rPr>
                        <a:t>動作範囲</a:t>
                      </a:r>
                      <a:endParaRPr kumimoji="1" lang="ja-JP" altLang="en-US" sz="1200" b="0" dirty="0">
                        <a:latin typeface="メイリオ" panose="020B0604030504040204" pitchFamily="50" charset="-128"/>
                        <a:ea typeface="メイリオ" panose="020B0604030504040204" pitchFamily="50" charset="-128"/>
                      </a:endParaRPr>
                    </a:p>
                  </a:txBody>
                  <a:tcPr anchor="ctr"/>
                </a:tc>
                <a:tc>
                  <a:txBody>
                    <a:bodyPr/>
                    <a:lstStyle/>
                    <a:p>
                      <a:r>
                        <a:rPr kumimoji="1" lang="en-US" altLang="ja-JP" sz="1200" dirty="0">
                          <a:latin typeface="メイリオ" panose="020B0604030504040204" pitchFamily="50" charset="-128"/>
                          <a:ea typeface="メイリオ" panose="020B0604030504040204" pitchFamily="50" charset="-128"/>
                        </a:rPr>
                        <a:t>Az</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360°</a:t>
                      </a:r>
                    </a:p>
                    <a:p>
                      <a:r>
                        <a:rPr kumimoji="1" lang="en-US" altLang="ja-JP" sz="1200" dirty="0">
                          <a:latin typeface="メイリオ" panose="020B0604030504040204" pitchFamily="50" charset="-128"/>
                          <a:ea typeface="メイリオ" panose="020B0604030504040204" pitchFamily="50" charset="-128"/>
                        </a:rPr>
                        <a:t>El</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-20°</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160°</a:t>
                      </a:r>
                    </a:p>
                    <a:p>
                      <a:r>
                        <a:rPr kumimoji="1" lang="en-US" altLang="ja-JP" sz="1200" dirty="0">
                          <a:latin typeface="メイリオ" panose="020B0604030504040204" pitchFamily="50" charset="-128"/>
                          <a:ea typeface="メイリオ" panose="020B0604030504040204" pitchFamily="50" charset="-128"/>
                        </a:rPr>
                        <a:t>X-El</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±15°</a:t>
                      </a:r>
                    </a:p>
                    <a:p>
                      <a:r>
                        <a:rPr kumimoji="1" lang="en-US" altLang="ja-JP" sz="1200" dirty="0">
                          <a:latin typeface="メイリオ" panose="020B0604030504040204" pitchFamily="50" charset="-128"/>
                          <a:ea typeface="メイリオ" panose="020B0604030504040204" pitchFamily="50" charset="-128"/>
                        </a:rPr>
                        <a:t>Pol</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45°±135°</a:t>
                      </a:r>
                      <a:endParaRPr kumimoji="1" lang="ja-JP" altLang="en-US" sz="1200" b="0" dirty="0">
                        <a:latin typeface="メイリオ" panose="020B0604030504040204" pitchFamily="50" charset="-128"/>
                        <a:ea typeface="メイリオ" panose="020B0604030504040204" pitchFamily="50" charset="-128"/>
                      </a:endParaRPr>
                    </a:p>
                  </a:txBody>
                  <a:tcPr anchor="ctr"/>
                </a:tc>
                <a:extLst>
                  <a:ext uri="{0D108BD9-81ED-4DB2-BD59-A6C34878D82A}">
                    <a16:rowId xmlns="" xmlns:a16="http://schemas.microsoft.com/office/drawing/2014/main" val="3171517431"/>
                  </a:ext>
                </a:extLst>
              </a:tr>
              <a:tr h="262147">
                <a:tc>
                  <a:txBody>
                    <a:bodyPr/>
                    <a:lstStyle/>
                    <a:p>
                      <a:pPr algn="ctr"/>
                      <a:r>
                        <a:rPr kumimoji="1" lang="ja-JP" altLang="en-US" sz="1200" dirty="0">
                          <a:latin typeface="メイリオ" panose="020B0604030504040204" pitchFamily="50" charset="-128"/>
                          <a:ea typeface="メイリオ" panose="020B0604030504040204" pitchFamily="50" charset="-128"/>
                        </a:rPr>
                        <a:t>消費電力</a:t>
                      </a:r>
                      <a:endParaRPr kumimoji="1" lang="ja-JP" altLang="en-US" sz="1200" b="0" dirty="0">
                        <a:latin typeface="メイリオ" panose="020B0604030504040204" pitchFamily="50" charset="-128"/>
                        <a:ea typeface="メイリオ" panose="020B0604030504040204" pitchFamily="50" charset="-128"/>
                      </a:endParaRPr>
                    </a:p>
                  </a:txBody>
                  <a:tcPr anchor="ctr"/>
                </a:tc>
                <a:tc>
                  <a:txBody>
                    <a:bodyPr/>
                    <a:lstStyle/>
                    <a:p>
                      <a:r>
                        <a:rPr kumimoji="1" lang="en-US" altLang="ja-JP" sz="1200" dirty="0">
                          <a:latin typeface="メイリオ" panose="020B0604030504040204" pitchFamily="50" charset="-128"/>
                          <a:ea typeface="メイリオ" panose="020B0604030504040204" pitchFamily="50" charset="-128"/>
                        </a:rPr>
                        <a:t>440W</a:t>
                      </a:r>
                      <a:endParaRPr kumimoji="1" lang="ja-JP" altLang="en-US" sz="1200" b="0" dirty="0">
                        <a:latin typeface="メイリオ" panose="020B0604030504040204" pitchFamily="50" charset="-128"/>
                        <a:ea typeface="メイリオ" panose="020B0604030504040204" pitchFamily="50" charset="-128"/>
                      </a:endParaRPr>
                    </a:p>
                  </a:txBody>
                  <a:tcPr anchor="ctr"/>
                </a:tc>
                <a:extLst>
                  <a:ext uri="{0D108BD9-81ED-4DB2-BD59-A6C34878D82A}">
                    <a16:rowId xmlns="" xmlns:a16="http://schemas.microsoft.com/office/drawing/2014/main" val="1626015691"/>
                  </a:ext>
                </a:extLst>
              </a:tr>
            </a:tbl>
          </a:graphicData>
        </a:graphic>
      </p:graphicFrame>
      <p:cxnSp>
        <p:nvCxnSpPr>
          <p:cNvPr id="29" name="直線矢印コネクタ 28">
            <a:extLst>
              <a:ext uri="{FF2B5EF4-FFF2-40B4-BE49-F238E27FC236}">
                <a16:creationId xmlns="" xmlns:a16="http://schemas.microsoft.com/office/drawing/2014/main" id="{26AA4B0E-FFF4-42A4-9522-CB523BE42C5E}"/>
              </a:ext>
            </a:extLst>
          </p:cNvPr>
          <p:cNvCxnSpPr>
            <a:cxnSpLocks/>
          </p:cNvCxnSpPr>
          <p:nvPr/>
        </p:nvCxnSpPr>
        <p:spPr>
          <a:xfrm>
            <a:off x="8505151" y="3665560"/>
            <a:ext cx="0" cy="1318382"/>
          </a:xfrm>
          <a:prstGeom prst="straightConnector1">
            <a:avLst/>
          </a:prstGeom>
          <a:ln w="38100" cap="rnd">
            <a:solidFill>
              <a:srgbClr val="0000FF"/>
            </a:solidFill>
            <a:bevel/>
            <a:tailEnd type="none" w="lg" len="lg"/>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 xmlns:a16="http://schemas.microsoft.com/office/drawing/2014/main" id="{003E55A9-4A6A-43D4-B7A2-3C824DA599C7}"/>
              </a:ext>
            </a:extLst>
          </p:cNvPr>
          <p:cNvCxnSpPr>
            <a:cxnSpLocks/>
          </p:cNvCxnSpPr>
          <p:nvPr/>
        </p:nvCxnSpPr>
        <p:spPr>
          <a:xfrm>
            <a:off x="7398566" y="3665560"/>
            <a:ext cx="1106585" cy="0"/>
          </a:xfrm>
          <a:prstGeom prst="straightConnector1">
            <a:avLst/>
          </a:prstGeom>
          <a:ln w="38100" cap="rnd">
            <a:solidFill>
              <a:srgbClr val="0000FF"/>
            </a:solidFill>
            <a:bevel/>
            <a:tailEnd type="none" w="lg" len="lg"/>
          </a:ln>
        </p:spPr>
        <p:style>
          <a:lnRef idx="1">
            <a:schemeClr val="accent1"/>
          </a:lnRef>
          <a:fillRef idx="0">
            <a:schemeClr val="accent1"/>
          </a:fillRef>
          <a:effectRef idx="0">
            <a:schemeClr val="accent1"/>
          </a:effectRef>
          <a:fontRef idx="minor">
            <a:schemeClr val="tx1"/>
          </a:fontRef>
        </p:style>
      </p:cxnSp>
      <p:pic>
        <p:nvPicPr>
          <p:cNvPr id="31" name="図 30">
            <a:extLst>
              <a:ext uri="{FF2B5EF4-FFF2-40B4-BE49-F238E27FC236}">
                <a16:creationId xmlns="" xmlns:a16="http://schemas.microsoft.com/office/drawing/2014/main" id="{6D3C5443-F920-42A1-806E-F0301407CAB7}"/>
              </a:ext>
            </a:extLst>
          </p:cNvPr>
          <p:cNvPicPr/>
          <p:nvPr/>
        </p:nvPicPr>
        <p:blipFill>
          <a:blip r:embed="rId6">
            <a:extLst>
              <a:ext uri="{28A0092B-C50C-407E-A947-70E740481C1C}">
                <a14:useLocalDpi xmlns:a14="http://schemas.microsoft.com/office/drawing/2010/main" val="0"/>
              </a:ext>
            </a:extLst>
          </a:blip>
          <a:stretch>
            <a:fillRect/>
          </a:stretch>
        </p:blipFill>
        <p:spPr>
          <a:xfrm>
            <a:off x="6854395" y="3179975"/>
            <a:ext cx="537210" cy="613410"/>
          </a:xfrm>
          <a:prstGeom prst="rect">
            <a:avLst/>
          </a:prstGeom>
        </p:spPr>
      </p:pic>
      <p:sp>
        <p:nvSpPr>
          <p:cNvPr id="32" name="テキスト ボックス 154">
            <a:extLst>
              <a:ext uri="{FF2B5EF4-FFF2-40B4-BE49-F238E27FC236}">
                <a16:creationId xmlns="" xmlns:a16="http://schemas.microsoft.com/office/drawing/2014/main" id="{F97F6050-0508-49F6-B735-F6866F5F9510}"/>
              </a:ext>
            </a:extLst>
          </p:cNvPr>
          <p:cNvSpPr txBox="1"/>
          <p:nvPr/>
        </p:nvSpPr>
        <p:spPr>
          <a:xfrm>
            <a:off x="506271" y="2918355"/>
            <a:ext cx="2955284" cy="221551"/>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2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衛星通信装置外観</a:t>
            </a:r>
            <a:endParaRPr lang="ja-JP" sz="12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33" name="図 32">
            <a:extLst>
              <a:ext uri="{FF2B5EF4-FFF2-40B4-BE49-F238E27FC236}">
                <a16:creationId xmlns="" xmlns:a16="http://schemas.microsoft.com/office/drawing/2014/main" id="{0714D2A8-6558-4FCE-BC1A-D81287033153}"/>
              </a:ext>
            </a:extLst>
          </p:cNvPr>
          <p:cNvPicPr>
            <a:picLocks noChangeAspect="1"/>
          </p:cNvPicPr>
          <p:nvPr/>
        </p:nvPicPr>
        <p:blipFill>
          <a:blip r:embed="rId7"/>
          <a:stretch>
            <a:fillRect/>
          </a:stretch>
        </p:blipFill>
        <p:spPr>
          <a:xfrm>
            <a:off x="6391054" y="4728654"/>
            <a:ext cx="839599" cy="688821"/>
          </a:xfrm>
          <a:prstGeom prst="rect">
            <a:avLst/>
          </a:prstGeom>
        </p:spPr>
      </p:pic>
      <p:pic>
        <p:nvPicPr>
          <p:cNvPr id="34" name="図 8">
            <a:extLst>
              <a:ext uri="{FF2B5EF4-FFF2-40B4-BE49-F238E27FC236}">
                <a16:creationId xmlns="" xmlns:a16="http://schemas.microsoft.com/office/drawing/2014/main" id="{7555DFC9-C411-45A6-BF00-79F9AA9055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54688" y="3924644"/>
            <a:ext cx="733710" cy="73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テキスト ボックス 34">
            <a:extLst>
              <a:ext uri="{FF2B5EF4-FFF2-40B4-BE49-F238E27FC236}">
                <a16:creationId xmlns="" xmlns:a16="http://schemas.microsoft.com/office/drawing/2014/main" id="{CC0587F3-55DA-4E95-A11A-8B5A4962EC9E}"/>
              </a:ext>
            </a:extLst>
          </p:cNvPr>
          <p:cNvSpPr txBox="1"/>
          <p:nvPr/>
        </p:nvSpPr>
        <p:spPr>
          <a:xfrm>
            <a:off x="6237920" y="5305989"/>
            <a:ext cx="1166398" cy="454025"/>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200" b="1" u="sng"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関連陸上</a:t>
            </a:r>
            <a:r>
              <a:rPr lang="ja-JP" altLang="en-US" sz="1200" b="1" u="sng"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拠点</a:t>
            </a:r>
            <a:endParaRPr 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6" name="楕円 34">
            <a:extLst>
              <a:ext uri="{FF2B5EF4-FFF2-40B4-BE49-F238E27FC236}">
                <a16:creationId xmlns="" xmlns:a16="http://schemas.microsoft.com/office/drawing/2014/main" id="{5D1AAFEC-B7F3-4200-BC18-075E9BC2D92A}"/>
              </a:ext>
            </a:extLst>
          </p:cNvPr>
          <p:cNvSpPr/>
          <p:nvPr/>
        </p:nvSpPr>
        <p:spPr>
          <a:xfrm>
            <a:off x="6069625" y="4622409"/>
            <a:ext cx="1489758" cy="1127269"/>
          </a:xfrm>
          <a:prstGeom prst="ellipse">
            <a:avLst/>
          </a:prstGeom>
          <a:noFill/>
          <a:ln w="317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1200">
              <a:solidFill>
                <a:schemeClr val="bg1"/>
              </a:solidFill>
              <a:latin typeface="メイリオ" panose="020B0604030504040204" pitchFamily="50" charset="-128"/>
              <a:ea typeface="メイリオ" panose="020B0604030504040204" pitchFamily="50" charset="-128"/>
            </a:endParaRPr>
          </a:p>
        </p:txBody>
      </p:sp>
      <p:cxnSp>
        <p:nvCxnSpPr>
          <p:cNvPr id="37" name="直線矢印コネクタ 36">
            <a:extLst>
              <a:ext uri="{FF2B5EF4-FFF2-40B4-BE49-F238E27FC236}">
                <a16:creationId xmlns="" xmlns:a16="http://schemas.microsoft.com/office/drawing/2014/main" id="{1E549DD2-1F2D-4E7C-AEC7-131349CD6D2F}"/>
              </a:ext>
            </a:extLst>
          </p:cNvPr>
          <p:cNvCxnSpPr>
            <a:cxnSpLocks/>
          </p:cNvCxnSpPr>
          <p:nvPr/>
        </p:nvCxnSpPr>
        <p:spPr>
          <a:xfrm>
            <a:off x="7080308" y="4983942"/>
            <a:ext cx="1424843" cy="0"/>
          </a:xfrm>
          <a:prstGeom prst="straightConnector1">
            <a:avLst/>
          </a:prstGeom>
          <a:ln w="38100" cap="rnd">
            <a:solidFill>
              <a:srgbClr val="0000FF"/>
            </a:solidFill>
            <a:bevel/>
            <a:tailEnd type="none" w="lg" len="lg"/>
          </a:ln>
        </p:spPr>
        <p:style>
          <a:lnRef idx="1">
            <a:schemeClr val="accent1"/>
          </a:lnRef>
          <a:fillRef idx="0">
            <a:schemeClr val="accent1"/>
          </a:fillRef>
          <a:effectRef idx="0">
            <a:schemeClr val="accent1"/>
          </a:effectRef>
          <a:fontRef idx="minor">
            <a:schemeClr val="tx1"/>
          </a:fontRef>
        </p:style>
      </p:cxnSp>
      <p:sp>
        <p:nvSpPr>
          <p:cNvPr id="38" name="テキスト ボックス 34">
            <a:extLst>
              <a:ext uri="{FF2B5EF4-FFF2-40B4-BE49-F238E27FC236}">
                <a16:creationId xmlns="" xmlns:a16="http://schemas.microsoft.com/office/drawing/2014/main" id="{2D591BD0-A32A-4482-BF80-98EC91914C6F}"/>
              </a:ext>
            </a:extLst>
          </p:cNvPr>
          <p:cNvSpPr txBox="1"/>
          <p:nvPr/>
        </p:nvSpPr>
        <p:spPr>
          <a:xfrm>
            <a:off x="7294821" y="4516669"/>
            <a:ext cx="1166398" cy="454025"/>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r">
              <a:spcAft>
                <a:spcPts val="0"/>
              </a:spcAft>
            </a:pPr>
            <a:r>
              <a:rPr lang="en-US" altLang="ja-JP" sz="1200" b="1" u="sng" kern="100" dirty="0">
                <a:solidFill>
                  <a:srgbClr val="00B0F0"/>
                </a:solidFill>
                <a:effectLst/>
                <a:latin typeface="メイリオ" panose="020B0604030504040204" pitchFamily="50" charset="-128"/>
                <a:ea typeface="メイリオ" panose="020B0604030504040204" pitchFamily="50" charset="-128"/>
                <a:cs typeface="Times New Roman" panose="02020603050405020304" pitchFamily="18" charset="0"/>
              </a:rPr>
              <a:t>INTERNET</a:t>
            </a:r>
            <a:endParaRPr lang="ja-JP" sz="1200" kern="100" dirty="0">
              <a:solidFill>
                <a:srgbClr val="00B0F0"/>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9" name="テキスト ボックス 154">
            <a:extLst>
              <a:ext uri="{FF2B5EF4-FFF2-40B4-BE49-F238E27FC236}">
                <a16:creationId xmlns="" xmlns:a16="http://schemas.microsoft.com/office/drawing/2014/main" id="{72D23D81-7B7C-4797-883A-77906C59CAD4}"/>
              </a:ext>
            </a:extLst>
          </p:cNvPr>
          <p:cNvSpPr txBox="1"/>
          <p:nvPr/>
        </p:nvSpPr>
        <p:spPr>
          <a:xfrm>
            <a:off x="3569446" y="4458243"/>
            <a:ext cx="2545985" cy="668366"/>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船舶の移動や波による動揺に対して</a:t>
            </a:r>
            <a:endParaRPr lang="en-US" alt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ctr">
              <a:spcAft>
                <a:spcPts val="0"/>
              </a:spcAft>
            </a:pPr>
            <a:r>
              <a:rPr lang="ja-JP" altLang="en-US" sz="1200" b="1" u="sng" kern="100" dirty="0">
                <a:solidFill>
                  <a:srgbClr val="0000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Times New Roman" panose="02020603050405020304" pitchFamily="18" charset="0"/>
              </a:rPr>
              <a:t>正確に衛星を追尾</a:t>
            </a:r>
            <a:endParaRPr lang="en-US" altLang="ja-JP" sz="1200" b="1" u="sng" kern="100" dirty="0">
              <a:solidFill>
                <a:srgbClr val="0000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Times New Roman" panose="02020603050405020304" pitchFamily="18" charset="0"/>
            </a:endParaRPr>
          </a:p>
          <a:p>
            <a:pPr algn="ctr">
              <a:spcAft>
                <a:spcPts val="0"/>
              </a:spcAft>
            </a:pPr>
            <a:r>
              <a:rPr lang="ja-JP" altLang="en-US" sz="1200" b="1" u="sng" kern="100" dirty="0">
                <a:solidFill>
                  <a:srgbClr val="0000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Times New Roman" panose="02020603050405020304" pitchFamily="18" charset="0"/>
              </a:rPr>
              <a:t>安定した通信を実現</a:t>
            </a:r>
            <a:endParaRPr lang="ja-JP" sz="1200" b="1" u="sng" kern="100" dirty="0">
              <a:solidFill>
                <a:srgbClr val="0000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0" name="吹き出し: 四角形 27">
            <a:extLst>
              <a:ext uri="{FF2B5EF4-FFF2-40B4-BE49-F238E27FC236}">
                <a16:creationId xmlns="" xmlns:a16="http://schemas.microsoft.com/office/drawing/2014/main" id="{C351846F-C10D-40ED-87D3-CD35306AFBC2}"/>
              </a:ext>
            </a:extLst>
          </p:cNvPr>
          <p:cNvSpPr/>
          <p:nvPr/>
        </p:nvSpPr>
        <p:spPr>
          <a:xfrm>
            <a:off x="475813" y="952482"/>
            <a:ext cx="3016800" cy="2178000"/>
          </a:xfrm>
          <a:prstGeom prst="wedgeRectCallout">
            <a:avLst>
              <a:gd name="adj1" fmla="val 74468"/>
              <a:gd name="adj2" fmla="val 57476"/>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1" name="図 40">
            <a:extLst>
              <a:ext uri="{FF2B5EF4-FFF2-40B4-BE49-F238E27FC236}">
                <a16:creationId xmlns="" xmlns:a16="http://schemas.microsoft.com/office/drawing/2014/main" id="{54BB591D-BDBE-42D3-BC91-99149A5ABF44}"/>
              </a:ext>
            </a:extLst>
          </p:cNvPr>
          <p:cNvPicPr>
            <a:picLocks noChangeAspect="1"/>
          </p:cNvPicPr>
          <p:nvPr/>
        </p:nvPicPr>
        <p:blipFill>
          <a:blip r:embed="rId9"/>
          <a:stretch>
            <a:fillRect/>
          </a:stretch>
        </p:blipFill>
        <p:spPr>
          <a:xfrm>
            <a:off x="506272" y="992176"/>
            <a:ext cx="2955284" cy="2122220"/>
          </a:xfrm>
          <a:prstGeom prst="rect">
            <a:avLst/>
          </a:prstGeom>
        </p:spPr>
      </p:pic>
    </p:spTree>
    <p:extLst>
      <p:ext uri="{BB962C8B-B14F-4D97-AF65-F5344CB8AC3E}">
        <p14:creationId xmlns:p14="http://schemas.microsoft.com/office/powerpoint/2010/main" val="2043738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C33AA67E-DFC7-4554-945D-E5EA97F473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1C2F8-8867-4B41-96A5-6FDD5BD44427}"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4" name="図 3">
            <a:extLst>
              <a:ext uri="{FF2B5EF4-FFF2-40B4-BE49-F238E27FC236}">
                <a16:creationId xmlns:a16="http://schemas.microsoft.com/office/drawing/2014/main" xmlns="" id="{430BEFA4-F38E-4A7E-AB58-B280EBAE9790}"/>
              </a:ext>
            </a:extLst>
          </p:cNvPr>
          <p:cNvPicPr/>
          <p:nvPr/>
        </p:nvPicPr>
        <p:blipFill>
          <a:blip r:embed="rId2"/>
          <a:stretch>
            <a:fillRect/>
          </a:stretch>
        </p:blipFill>
        <p:spPr>
          <a:xfrm>
            <a:off x="4572000" y="654819"/>
            <a:ext cx="4536504" cy="2552050"/>
          </a:xfrm>
          <a:prstGeom prst="rect">
            <a:avLst/>
          </a:prstGeom>
        </p:spPr>
      </p:pic>
      <p:pic>
        <p:nvPicPr>
          <p:cNvPr id="5" name="図 4">
            <a:extLst>
              <a:ext uri="{FF2B5EF4-FFF2-40B4-BE49-F238E27FC236}">
                <a16:creationId xmlns:a16="http://schemas.microsoft.com/office/drawing/2014/main" xmlns="" id="{427DC34D-36AE-4EEE-91E9-90CF9C7CB27F}"/>
              </a:ext>
            </a:extLst>
          </p:cNvPr>
          <p:cNvPicPr/>
          <p:nvPr/>
        </p:nvPicPr>
        <p:blipFill>
          <a:blip r:embed="rId3"/>
          <a:stretch>
            <a:fillRect/>
          </a:stretch>
        </p:blipFill>
        <p:spPr>
          <a:xfrm>
            <a:off x="35496" y="654819"/>
            <a:ext cx="4536504" cy="2552050"/>
          </a:xfrm>
          <a:prstGeom prst="rect">
            <a:avLst/>
          </a:prstGeom>
        </p:spPr>
      </p:pic>
      <p:sp>
        <p:nvSpPr>
          <p:cNvPr id="6" name="テキスト ボックス 5">
            <a:extLst>
              <a:ext uri="{FF2B5EF4-FFF2-40B4-BE49-F238E27FC236}">
                <a16:creationId xmlns:a16="http://schemas.microsoft.com/office/drawing/2014/main" xmlns="" id="{97994974-1A02-4791-8531-D179EE005910}"/>
              </a:ext>
            </a:extLst>
          </p:cNvPr>
          <p:cNvSpPr txBox="1"/>
          <p:nvPr/>
        </p:nvSpPr>
        <p:spPr>
          <a:xfrm>
            <a:off x="0" y="-3256"/>
            <a:ext cx="9144000" cy="553998"/>
          </a:xfrm>
          <a:prstGeom prst="rect">
            <a:avLst/>
          </a:prstGeom>
          <a:solidFill>
            <a:srgbClr val="002060"/>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000" b="1" i="0" u="none" strike="noStrike" kern="1200" cap="none" spc="30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NICT</a:t>
            </a:r>
            <a:r>
              <a:rPr kumimoji="1" lang="ja-JP" altLang="en-US" sz="3000" b="1" i="0" u="none" strike="noStrike" kern="1200" cap="none" spc="30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衛星通信による陸</a:t>
            </a:r>
            <a:r>
              <a:rPr kumimoji="1" lang="en-US" altLang="ja-JP" sz="3000" b="1" i="0" u="none" strike="noStrike" kern="1200" cap="none" spc="30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3000" b="1" i="0" u="none" strike="noStrike" kern="1200" cap="none" spc="30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船上リアルタイム会議</a:t>
            </a:r>
          </a:p>
        </p:txBody>
      </p:sp>
      <p:sp>
        <p:nvSpPr>
          <p:cNvPr id="7" name="テキスト ボックス 6">
            <a:extLst>
              <a:ext uri="{FF2B5EF4-FFF2-40B4-BE49-F238E27FC236}">
                <a16:creationId xmlns:a16="http://schemas.microsoft.com/office/drawing/2014/main" xmlns="" id="{E03EBA81-5AC2-45B6-B5BF-5A99EB1BECA2}"/>
              </a:ext>
            </a:extLst>
          </p:cNvPr>
          <p:cNvSpPr txBox="1"/>
          <p:nvPr/>
        </p:nvSpPr>
        <p:spPr>
          <a:xfrm>
            <a:off x="6457950" y="3206870"/>
            <a:ext cx="2374109"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24</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よこすか船上とテーマ会議</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@SIP</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連絡室を</a:t>
            </a:r>
            <a:r>
              <a:rPr kumimoji="1" lang="en-US" altLang="ja-JP" sz="2400" b="0" i="0" u="none" strike="noStrike" kern="1200" cap="none" spc="0" normalizeH="0" baseline="0" noProof="0" dirty="0">
                <a:ln>
                  <a:noFill/>
                </a:ln>
                <a:solidFill>
                  <a:srgbClr val="009900"/>
                </a:solidFill>
                <a:effectLst/>
                <a:uLnTx/>
                <a:uFillTx/>
                <a:latin typeface="Calibri"/>
                <a:ea typeface="ＭＳ Ｐゴシック" panose="020B0600070205080204" pitchFamily="50" charset="-128"/>
                <a:cs typeface="+mn-cs"/>
              </a:rPr>
              <a:t>NICT</a:t>
            </a:r>
            <a:r>
              <a:rPr kumimoji="1" lang="ja-JP" altLang="en-US" sz="2400" b="0" i="0" u="none" strike="noStrike" kern="1200" cap="none" spc="0" normalizeH="0" baseline="0" noProof="0" dirty="0">
                <a:ln>
                  <a:noFill/>
                </a:ln>
                <a:solidFill>
                  <a:srgbClr val="009900"/>
                </a:solidFill>
                <a:effectLst/>
                <a:uLnTx/>
                <a:uFillTx/>
                <a:latin typeface="Calibri"/>
                <a:ea typeface="ＭＳ Ｐゴシック" panose="020B0600070205080204" pitchFamily="50" charset="-128"/>
                <a:cs typeface="+mn-cs"/>
              </a:rPr>
              <a:t>衛星通信</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でつなぎ，</a:t>
            </a:r>
            <a:r>
              <a:rPr kumimoji="1" lang="ja-JP" altLang="en-US" sz="2400" b="0"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リアルタイムで調査の状況と採取試料について議論</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を行った。</a:t>
            </a:r>
          </a:p>
        </p:txBody>
      </p:sp>
      <p:pic>
        <p:nvPicPr>
          <p:cNvPr id="9" name="図 8" descr="人, 室内, 壁, 天井 が含まれている画像&#10;&#10;自動的に生成された説明">
            <a:extLst>
              <a:ext uri="{FF2B5EF4-FFF2-40B4-BE49-F238E27FC236}">
                <a16:creationId xmlns:a16="http://schemas.microsoft.com/office/drawing/2014/main" xmlns="" id="{619A0C81-A057-4ED9-B7B9-DB4C51991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98" y="3206870"/>
            <a:ext cx="3579964" cy="2684973"/>
          </a:xfrm>
          <a:prstGeom prst="rect">
            <a:avLst/>
          </a:prstGeom>
        </p:spPr>
      </p:pic>
      <p:pic>
        <p:nvPicPr>
          <p:cNvPr id="11" name="図 10" descr="室内, 壁, 天井, 人 が含まれている画像&#10;&#10;自動的に生成された説明">
            <a:extLst>
              <a:ext uri="{FF2B5EF4-FFF2-40B4-BE49-F238E27FC236}">
                <a16:creationId xmlns:a16="http://schemas.microsoft.com/office/drawing/2014/main" xmlns="" id="{52C62CEB-6259-49A9-A18C-8983D6F9D8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0012" y="3206870"/>
            <a:ext cx="3579962" cy="2684972"/>
          </a:xfrm>
          <a:prstGeom prst="rect">
            <a:avLst/>
          </a:prstGeom>
          <a:ln w="28575">
            <a:solidFill>
              <a:schemeClr val="bg1"/>
            </a:solidFill>
          </a:ln>
        </p:spPr>
      </p:pic>
    </p:spTree>
    <p:extLst>
      <p:ext uri="{BB962C8B-B14F-4D97-AF65-F5344CB8AC3E}">
        <p14:creationId xmlns:p14="http://schemas.microsoft.com/office/powerpoint/2010/main" val="2583560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9144000" cy="664615"/>
          </a:xfrm>
          <a:prstGeom prst="rect">
            <a:avLst/>
          </a:prstGeom>
          <a:effectLst/>
        </p:spPr>
        <p:txBody>
          <a:bodyPr vert="horz" lIns="0" tIns="0" rIns="0" bIns="0" rtlCol="0" anchor="ctr">
            <a:normAutofit/>
          </a:bodyPr>
          <a:lstStyle>
            <a:lvl1pPr algn="l" defTabSz="457200" rtl="0" eaLnBrk="1" latinLnBrk="0" hangingPunct="1">
              <a:spcBef>
                <a:spcPct val="0"/>
              </a:spcBef>
              <a:buNone/>
              <a:defRPr kumimoji="1" sz="28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all" spc="0" normalizeH="0" baseline="0" noProof="0" dirty="0">
                <a:ln w="3175" cmpd="sng">
                  <a:noFill/>
                </a:ln>
                <a:solidFill>
                  <a:srgbClr val="4BACC6">
                    <a:lumMod val="50000"/>
                  </a:srgbClr>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j-cs"/>
              </a:rPr>
              <a:t>成果のまとめ</a:t>
            </a:r>
          </a:p>
        </p:txBody>
      </p:sp>
      <p:sp>
        <p:nvSpPr>
          <p:cNvPr id="9" name="テキスト ボックス 8"/>
          <p:cNvSpPr txBox="1"/>
          <p:nvPr/>
        </p:nvSpPr>
        <p:spPr>
          <a:xfrm>
            <a:off x="8423734" y="6648862"/>
            <a:ext cx="720266" cy="209138"/>
          </a:xfrm>
          <a:prstGeom prst="rect">
            <a:avLst/>
          </a:prstGeom>
          <a:noFill/>
        </p:spPr>
        <p:txBody>
          <a:bodyPr wrap="square" lIns="66462" tIns="33231" rIns="66462" bIns="33231"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C375EC2-39A0-45DB-956B-70CA8055B93A}" type="slidenum">
              <a:rPr kumimoji="1" lang="ja-JP" altLang="en-US" sz="923"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16</a:t>
            </a:fld>
            <a:r>
              <a:rPr kumimoji="1"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24</a:t>
            </a:r>
            <a:endParaRPr kumimoji="1"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74"/>
          <p:cNvSpPr txBox="1">
            <a:spLocks noChangeArrowheads="1"/>
          </p:cNvSpPr>
          <p:nvPr/>
        </p:nvSpPr>
        <p:spPr bwMode="auto">
          <a:xfrm>
            <a:off x="1164724" y="712046"/>
            <a:ext cx="7785987" cy="16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66462" bIns="66462">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lvl="0" defTabSz="914400" eaLnBrk="1" hangingPunct="1">
              <a:spcBef>
                <a:spcPts val="0"/>
              </a:spcBef>
              <a:buNone/>
              <a:defRPr/>
            </a:pPr>
            <a:r>
              <a:rPr lang="ja-JP" altLang="en-US" sz="2400" dirty="0">
                <a:solidFill>
                  <a:prstClr val="black"/>
                </a:solidFill>
                <a:latin typeface="Calibri"/>
              </a:rPr>
              <a:t>磐城海山の</a:t>
            </a:r>
            <a:r>
              <a:rPr lang="ja-JP" altLang="ja-JP" sz="2400" dirty="0">
                <a:solidFill>
                  <a:prstClr val="black"/>
                </a:solidFill>
                <a:latin typeface="Calibri"/>
              </a:rPr>
              <a:t>すべての潜航地点において、</a:t>
            </a:r>
            <a:r>
              <a:rPr lang="ja-JP" altLang="ja-JP" sz="2400" dirty="0">
                <a:solidFill>
                  <a:srgbClr val="3333FF"/>
                </a:solidFill>
                <a:latin typeface="Calibri"/>
              </a:rPr>
              <a:t>マンガンクラストが斜面に広がり、あるいは、角礫状になって存在する様子が視認</a:t>
            </a:r>
            <a:r>
              <a:rPr lang="ja-JP" altLang="ja-JP" sz="2400" dirty="0">
                <a:solidFill>
                  <a:prstClr val="black"/>
                </a:solidFill>
                <a:latin typeface="Calibri"/>
              </a:rPr>
              <a:t>できた。</a:t>
            </a:r>
            <a:r>
              <a:rPr lang="ja-JP" altLang="en-US" sz="2400" dirty="0">
                <a:solidFill>
                  <a:prstClr val="black"/>
                </a:solidFill>
                <a:latin typeface="Calibri"/>
              </a:rPr>
              <a:t>各</a:t>
            </a:r>
            <a:r>
              <a:rPr lang="ja-JP" altLang="ja-JP" sz="2400" dirty="0">
                <a:solidFill>
                  <a:prstClr val="black"/>
                </a:solidFill>
                <a:latin typeface="Calibri"/>
              </a:rPr>
              <a:t>潜航点で</a:t>
            </a:r>
            <a:r>
              <a:rPr lang="ja-JP" altLang="ja-JP" sz="2400" dirty="0">
                <a:solidFill>
                  <a:srgbClr val="0000FF"/>
                </a:solidFill>
                <a:latin typeface="Calibri"/>
              </a:rPr>
              <a:t>厚さ数</a:t>
            </a:r>
            <a:r>
              <a:rPr lang="en-US" altLang="ja-JP" sz="2400" dirty="0">
                <a:solidFill>
                  <a:srgbClr val="0000FF"/>
                </a:solidFill>
                <a:latin typeface="Calibri"/>
              </a:rPr>
              <a:t>cm</a:t>
            </a:r>
            <a:r>
              <a:rPr lang="ja-JP" altLang="ja-JP" sz="2400" dirty="0">
                <a:solidFill>
                  <a:srgbClr val="0000FF"/>
                </a:solidFill>
                <a:latin typeface="Calibri"/>
              </a:rPr>
              <a:t>から</a:t>
            </a:r>
            <a:r>
              <a:rPr lang="en-US" altLang="ja-JP" sz="2400" dirty="0">
                <a:solidFill>
                  <a:srgbClr val="0000FF"/>
                </a:solidFill>
                <a:latin typeface="Calibri"/>
              </a:rPr>
              <a:t>10cm</a:t>
            </a:r>
            <a:r>
              <a:rPr lang="ja-JP" altLang="ja-JP" sz="2400" dirty="0">
                <a:solidFill>
                  <a:srgbClr val="0000FF"/>
                </a:solidFill>
                <a:latin typeface="Calibri"/>
              </a:rPr>
              <a:t>のマンガンクラストを採取</a:t>
            </a:r>
            <a:r>
              <a:rPr lang="ja-JP" altLang="ja-JP" sz="2400" dirty="0">
                <a:solidFill>
                  <a:prstClr val="black"/>
                </a:solidFill>
                <a:latin typeface="Calibri"/>
              </a:rPr>
              <a:t>。</a:t>
            </a:r>
            <a:endParaRPr lang="ja-JP" altLang="en-US" sz="2400" spc="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380192" y="663373"/>
            <a:ext cx="736320" cy="762339"/>
          </a:xfrm>
          <a:prstGeom prst="rect">
            <a:avLst/>
          </a:prstGeom>
          <a:noFill/>
        </p:spPr>
        <p:txBody>
          <a:bodyPr wrap="none" lIns="84406" tIns="42203" rIns="84406" bIns="42203">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solidFill>
                  <a:srgbClr val="4BACC6">
                    <a:lumMod val="50000"/>
                  </a:srgbClr>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①</a:t>
            </a:r>
          </a:p>
        </p:txBody>
      </p:sp>
      <p:sp>
        <p:nvSpPr>
          <p:cNvPr id="37" name="正方形/長方形 36"/>
          <p:cNvSpPr/>
          <p:nvPr/>
        </p:nvSpPr>
        <p:spPr>
          <a:xfrm>
            <a:off x="380192" y="3483763"/>
            <a:ext cx="736320" cy="762339"/>
          </a:xfrm>
          <a:prstGeom prst="rect">
            <a:avLst/>
          </a:prstGeom>
          <a:noFill/>
        </p:spPr>
        <p:txBody>
          <a:bodyPr wrap="none" lIns="84406" tIns="42203" rIns="84406" bIns="42203">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solidFill>
                  <a:srgbClr val="4BACC6">
                    <a:lumMod val="50000"/>
                  </a:srgbClr>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②</a:t>
            </a:r>
          </a:p>
        </p:txBody>
      </p:sp>
      <p:sp>
        <p:nvSpPr>
          <p:cNvPr id="11" name="テキスト ボックス 74"/>
          <p:cNvSpPr txBox="1">
            <a:spLocks noChangeArrowheads="1"/>
          </p:cNvSpPr>
          <p:nvPr/>
        </p:nvSpPr>
        <p:spPr bwMode="auto">
          <a:xfrm>
            <a:off x="731803" y="2312193"/>
            <a:ext cx="8218908" cy="142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66462" bIns="66462">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lvl="0" eaLnBrk="1" fontAlgn="base" hangingPunct="1">
              <a:spcBef>
                <a:spcPct val="0"/>
              </a:spcBef>
              <a:spcAft>
                <a:spcPct val="0"/>
              </a:spcAft>
              <a:buNone/>
              <a:defRPr/>
            </a:pPr>
            <a:r>
              <a:rPr lang="ja-JP" altLang="en-US" sz="2800" b="1" dirty="0">
                <a:solidFill>
                  <a:srgbClr val="C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北西太平洋のほぼ全ての深海域の古い岩石露頭にコバルトリッチクラストは発達するという研究グループの仮説を強く支持</a:t>
            </a:r>
            <a:endParaRPr kumimoji="1" lang="en-US" altLang="ja-JP"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8" name="テキスト ボックス 74"/>
          <p:cNvSpPr txBox="1">
            <a:spLocks noChangeArrowheads="1"/>
          </p:cNvSpPr>
          <p:nvPr/>
        </p:nvSpPr>
        <p:spPr bwMode="auto">
          <a:xfrm>
            <a:off x="1174775" y="3635117"/>
            <a:ext cx="7785987" cy="198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66462" bIns="66462">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lvl="0" defTabSz="914400" eaLnBrk="1" hangingPunct="1">
              <a:spcBef>
                <a:spcPts val="0"/>
              </a:spcBef>
              <a:buNone/>
              <a:defRPr/>
            </a:pPr>
            <a:r>
              <a:rPr lang="ja-JP" altLang="ja-JP" sz="2400" dirty="0">
                <a:solidFill>
                  <a:prstClr val="black"/>
                </a:solidFill>
                <a:latin typeface="Calibri"/>
              </a:rPr>
              <a:t>磐城海山</a:t>
            </a:r>
            <a:r>
              <a:rPr lang="ja-JP" altLang="en-US" sz="2400" dirty="0">
                <a:solidFill>
                  <a:prstClr val="black"/>
                </a:solidFill>
                <a:latin typeface="Calibri"/>
              </a:rPr>
              <a:t>は</a:t>
            </a:r>
            <a:r>
              <a:rPr lang="ja-JP" altLang="ja-JP" sz="2400" dirty="0">
                <a:solidFill>
                  <a:prstClr val="black"/>
                </a:solidFill>
                <a:latin typeface="Calibri"/>
              </a:rPr>
              <a:t>地震が多いため</a:t>
            </a:r>
            <a:r>
              <a:rPr lang="ja-JP" altLang="en-US" sz="2400" dirty="0">
                <a:solidFill>
                  <a:prstClr val="black"/>
                </a:solidFill>
                <a:latin typeface="Calibri"/>
              </a:rPr>
              <a:t>か、</a:t>
            </a:r>
            <a:r>
              <a:rPr lang="ja-JP" altLang="ja-JP" sz="2400" dirty="0">
                <a:solidFill>
                  <a:srgbClr val="0000FF"/>
                </a:solidFill>
                <a:latin typeface="Calibri"/>
              </a:rPr>
              <a:t>斜面が崩れた場所のがれ</a:t>
            </a:r>
            <a:r>
              <a:rPr lang="ja-JP" altLang="ja-JP" sz="2400" dirty="0" err="1">
                <a:solidFill>
                  <a:srgbClr val="0000FF"/>
                </a:solidFill>
                <a:latin typeface="Calibri"/>
              </a:rPr>
              <a:t>き</a:t>
            </a:r>
            <a:r>
              <a:rPr lang="ja-JP" altLang="ja-JP" sz="2400" dirty="0">
                <a:solidFill>
                  <a:srgbClr val="0000FF"/>
                </a:solidFill>
                <a:latin typeface="Calibri"/>
              </a:rPr>
              <a:t>状の岩石の上にマンガンクラストが成長している様子も観察された</a:t>
            </a:r>
            <a:r>
              <a:rPr lang="ja-JP" altLang="ja-JP" sz="2400" dirty="0">
                <a:solidFill>
                  <a:prstClr val="black"/>
                </a:solidFill>
                <a:latin typeface="Calibri"/>
              </a:rPr>
              <a:t>。</a:t>
            </a:r>
            <a:r>
              <a:rPr lang="ja-JP" altLang="en-US" sz="2400" dirty="0">
                <a:solidFill>
                  <a:prstClr val="black"/>
                </a:solidFill>
                <a:latin typeface="Calibri"/>
              </a:rPr>
              <a:t>この点は，</a:t>
            </a:r>
            <a:r>
              <a:rPr lang="ja-JP" altLang="ja-JP" sz="2400" dirty="0">
                <a:solidFill>
                  <a:prstClr val="black"/>
                </a:solidFill>
                <a:latin typeface="Calibri"/>
              </a:rPr>
              <a:t>これまで</a:t>
            </a:r>
            <a:r>
              <a:rPr lang="ja-JP" altLang="en-US" sz="2400" dirty="0">
                <a:solidFill>
                  <a:prstClr val="black"/>
                </a:solidFill>
                <a:latin typeface="Calibri"/>
              </a:rPr>
              <a:t>調査した</a:t>
            </a:r>
            <a:r>
              <a:rPr lang="ja-JP" altLang="ja-JP" sz="2400" dirty="0">
                <a:solidFill>
                  <a:prstClr val="black"/>
                </a:solidFill>
                <a:latin typeface="Calibri"/>
              </a:rPr>
              <a:t>拓洋第５海山や拓洋第３海山の産状とは異なる</a:t>
            </a:r>
            <a:r>
              <a:rPr lang="ja-JP" altLang="en-US" sz="2400" dirty="0">
                <a:solidFill>
                  <a:prstClr val="black"/>
                </a:solidFill>
                <a:latin typeface="Calibri"/>
              </a:rPr>
              <a:t>。ただし，崩れは限定的で採取されたクラストは現地性と考えられる。</a:t>
            </a:r>
            <a:endParaRPr lang="ja-JP" altLang="en-US" sz="2400" spc="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xmlns="" id="{E018AC17-AFBC-4485-98ED-BA400763B286}"/>
              </a:ext>
            </a:extLst>
          </p:cNvPr>
          <p:cNvSpPr/>
          <p:nvPr/>
        </p:nvSpPr>
        <p:spPr>
          <a:xfrm>
            <a:off x="428404" y="5393469"/>
            <a:ext cx="736321" cy="762339"/>
          </a:xfrm>
          <a:prstGeom prst="rect">
            <a:avLst/>
          </a:prstGeom>
          <a:noFill/>
        </p:spPr>
        <p:txBody>
          <a:bodyPr wrap="none" lIns="84406" tIns="42203" rIns="84406" bIns="42203">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solidFill>
                  <a:srgbClr val="4BACC6">
                    <a:lumMod val="50000"/>
                  </a:srgbClr>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③</a:t>
            </a:r>
          </a:p>
        </p:txBody>
      </p:sp>
      <p:sp>
        <p:nvSpPr>
          <p:cNvPr id="12" name="テキスト ボックス 74">
            <a:extLst>
              <a:ext uri="{FF2B5EF4-FFF2-40B4-BE49-F238E27FC236}">
                <a16:creationId xmlns:a16="http://schemas.microsoft.com/office/drawing/2014/main" xmlns="" id="{9A90B8A3-CDFD-4F6E-A1BE-4F2C44228B7A}"/>
              </a:ext>
            </a:extLst>
          </p:cNvPr>
          <p:cNvSpPr txBox="1">
            <a:spLocks noChangeArrowheads="1"/>
          </p:cNvSpPr>
          <p:nvPr/>
        </p:nvSpPr>
        <p:spPr bwMode="auto">
          <a:xfrm>
            <a:off x="1116512" y="5566572"/>
            <a:ext cx="7785987" cy="87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66462" bIns="66462">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lvl="0" defTabSz="914400" eaLnBrk="1" hangingPunct="1">
              <a:spcBef>
                <a:spcPts val="0"/>
              </a:spcBef>
              <a:buNone/>
              <a:defRPr/>
            </a:pPr>
            <a:r>
              <a:rPr lang="en-US" altLang="ja-JP" sz="2400" dirty="0">
                <a:solidFill>
                  <a:prstClr val="black"/>
                </a:solidFill>
                <a:latin typeface="Calibri"/>
              </a:rPr>
              <a:t>NICT</a:t>
            </a:r>
            <a:r>
              <a:rPr lang="ja-JP" altLang="en-US" sz="2400" dirty="0">
                <a:solidFill>
                  <a:prstClr val="black"/>
                </a:solidFill>
                <a:latin typeface="Calibri"/>
              </a:rPr>
              <a:t>の衛星通信によって、</a:t>
            </a:r>
            <a:r>
              <a:rPr lang="ja-JP" altLang="en-US" sz="2400" dirty="0">
                <a:solidFill>
                  <a:srgbClr val="3333FF"/>
                </a:solidFill>
                <a:latin typeface="Calibri"/>
              </a:rPr>
              <a:t>船上と陸をつないだリアルタイムの映像のやりとり、議論</a:t>
            </a:r>
            <a:r>
              <a:rPr lang="ja-JP" altLang="en-US" sz="2400" dirty="0">
                <a:solidFill>
                  <a:prstClr val="black"/>
                </a:solidFill>
                <a:latin typeface="Calibri"/>
              </a:rPr>
              <a:t>が可能になった。</a:t>
            </a:r>
            <a:endParaRPr lang="ja-JP" altLang="en-US" sz="2400" spc="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36803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9144000" cy="664615"/>
          </a:xfrm>
          <a:prstGeom prst="rect">
            <a:avLst/>
          </a:prstGeom>
          <a:effectLst/>
        </p:spPr>
        <p:txBody>
          <a:bodyPr vert="horz" lIns="0" tIns="0" rIns="0" bIns="0" rtlCol="0" anchor="ctr">
            <a:normAutofit/>
          </a:bodyPr>
          <a:lstStyle>
            <a:lvl1pPr algn="l" defTabSz="457200" rtl="0" eaLnBrk="1" latinLnBrk="0" hangingPunct="1">
              <a:spcBef>
                <a:spcPct val="0"/>
              </a:spcBef>
              <a:buNone/>
              <a:defRPr kumimoji="1" sz="28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2954" b="1" i="0" u="none" strike="noStrike" kern="1200" cap="all" spc="0" normalizeH="0" baseline="0" noProof="0" dirty="0">
                <a:ln w="3175" cmpd="sng">
                  <a:noFill/>
                </a:ln>
                <a:solidFill>
                  <a:srgbClr val="4BACC6">
                    <a:lumMod val="50000"/>
                  </a:srgbClr>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j-cs"/>
              </a:rPr>
              <a:t>今後の展望</a:t>
            </a:r>
          </a:p>
        </p:txBody>
      </p:sp>
      <p:sp>
        <p:nvSpPr>
          <p:cNvPr id="9" name="テキスト ボックス 8"/>
          <p:cNvSpPr txBox="1"/>
          <p:nvPr/>
        </p:nvSpPr>
        <p:spPr>
          <a:xfrm>
            <a:off x="8423734" y="6648862"/>
            <a:ext cx="720266" cy="209138"/>
          </a:xfrm>
          <a:prstGeom prst="rect">
            <a:avLst/>
          </a:prstGeom>
          <a:noFill/>
        </p:spPr>
        <p:txBody>
          <a:bodyPr wrap="square" lIns="66462" tIns="33231" rIns="66462" bIns="33231"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C375EC2-39A0-45DB-956B-70CA8055B93A}" type="slidenum">
              <a:rPr kumimoji="1" lang="ja-JP" altLang="en-US" sz="923"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17</a:t>
            </a:fld>
            <a:r>
              <a:rPr kumimoji="1"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24</a:t>
            </a:r>
            <a:endParaRPr kumimoji="1"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74"/>
          <p:cNvSpPr txBox="1">
            <a:spLocks noChangeArrowheads="1"/>
          </p:cNvSpPr>
          <p:nvPr/>
        </p:nvSpPr>
        <p:spPr bwMode="auto">
          <a:xfrm>
            <a:off x="973828" y="1356474"/>
            <a:ext cx="8003518" cy="142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66462" bIns="66462">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lvl="0" eaLnBrk="1" fontAlgn="base" hangingPunct="1">
              <a:spcBef>
                <a:spcPct val="0"/>
              </a:spcBef>
              <a:spcAft>
                <a:spcPct val="0"/>
              </a:spcAft>
              <a:buNone/>
              <a:defRPr/>
            </a:pPr>
            <a:r>
              <a:rPr lang="ja-JP" altLang="ja-JP" sz="2800" b="1" dirty="0">
                <a:solidFill>
                  <a:srgbClr val="4BACC6">
                    <a:lumMod val="50000"/>
                  </a:srgb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今後の更なる調査が待たれ</a:t>
            </a:r>
            <a:r>
              <a:rPr lang="ja-JP" altLang="en-US" sz="2800" b="1" dirty="0">
                <a:solidFill>
                  <a:srgbClr val="4BACC6">
                    <a:lumMod val="50000"/>
                  </a:srgb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る</a:t>
            </a:r>
            <a:r>
              <a:rPr lang="ja-JP" altLang="ja-JP" sz="2800" b="1" dirty="0">
                <a:solidFill>
                  <a:srgbClr val="4BACC6">
                    <a:lumMod val="50000"/>
                  </a:srgb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2800" b="1" dirty="0">
                <a:solidFill>
                  <a:srgbClr val="4BACC6">
                    <a:lumMod val="50000"/>
                  </a:srgb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例えば、平頂部の周辺一体にマンガンクラストがどのように分布しているか、調査する必要がある。 </a:t>
            </a:r>
            <a:endParaRPr lang="en-US" altLang="ja-JP" sz="2800" b="1" dirty="0">
              <a:solidFill>
                <a:srgbClr val="4BACC6">
                  <a:lumMod val="50000"/>
                </a:srgb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9" name="テキスト ボックス 74"/>
          <p:cNvSpPr txBox="1">
            <a:spLocks noChangeArrowheads="1"/>
          </p:cNvSpPr>
          <p:nvPr/>
        </p:nvSpPr>
        <p:spPr bwMode="auto">
          <a:xfrm>
            <a:off x="956575" y="2942013"/>
            <a:ext cx="7945593" cy="142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66462" bIns="66462">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R="0" indent="0" eaLnBrk="1" fontAlgn="base" hangingPunct="1">
              <a:lnSpc>
                <a:spcPct val="100000"/>
              </a:lnSpc>
              <a:spcBef>
                <a:spcPct val="0"/>
              </a:spcBef>
              <a:spcAft>
                <a:spcPct val="0"/>
              </a:spcAft>
              <a:buClrTx/>
              <a:buSzTx/>
              <a:buNone/>
              <a:tabLst/>
              <a:defRPr/>
            </a:pPr>
            <a:r>
              <a:rPr lang="ja-JP" altLang="en-US" sz="2800" b="1" dirty="0">
                <a:solidFill>
                  <a:srgbClr val="4BACC6">
                    <a:lumMod val="50000"/>
                  </a:srgb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拓洋第５海山および拓洋第３海山の産状、化学組成との比較が重要。の調査研究によって構築した成因モデルの普遍化へ。</a:t>
            </a:r>
            <a:endParaRPr lang="en-US" altLang="ja-JP" sz="2800" b="1" dirty="0">
              <a:solidFill>
                <a:srgbClr val="4BACC6">
                  <a:lumMod val="50000"/>
                </a:srgb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7" name="正方形/長方形 6"/>
          <p:cNvSpPr/>
          <p:nvPr/>
        </p:nvSpPr>
        <p:spPr>
          <a:xfrm>
            <a:off x="146516" y="1111729"/>
            <a:ext cx="810059" cy="852363"/>
          </a:xfrm>
          <a:prstGeom prst="rect">
            <a:avLst/>
          </a:prstGeom>
          <a:noFill/>
        </p:spPr>
        <p:txBody>
          <a:bodyPr wrap="none" lIns="84406" tIns="42203" rIns="84406" bIns="42203">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4985" b="0" i="0" u="none" strike="noStrike" kern="1200" cap="none" spc="0" normalizeH="0" baseline="0" noProof="0" dirty="0">
                <a:ln/>
                <a:solidFill>
                  <a:prstClr val="black"/>
                </a:solidFill>
                <a:effectLst/>
                <a:uLnTx/>
                <a:uFillTx/>
                <a:latin typeface="Arial" pitchFamily="34" charset="0"/>
                <a:ea typeface="ＭＳ Ｐゴシック" pitchFamily="50" charset="-128"/>
                <a:cs typeface="+mn-cs"/>
              </a:rPr>
              <a:t>①</a:t>
            </a:r>
          </a:p>
        </p:txBody>
      </p:sp>
      <p:sp>
        <p:nvSpPr>
          <p:cNvPr id="37" name="正方形/長方形 36"/>
          <p:cNvSpPr/>
          <p:nvPr/>
        </p:nvSpPr>
        <p:spPr>
          <a:xfrm>
            <a:off x="146515" y="2872030"/>
            <a:ext cx="810059" cy="852363"/>
          </a:xfrm>
          <a:prstGeom prst="rect">
            <a:avLst/>
          </a:prstGeom>
          <a:noFill/>
        </p:spPr>
        <p:txBody>
          <a:bodyPr wrap="none" lIns="84406" tIns="42203" rIns="84406" bIns="42203">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4985" b="0" i="0" u="none" strike="noStrike" kern="1200" cap="none" spc="0" normalizeH="0" baseline="0" noProof="0" dirty="0">
                <a:ln/>
                <a:solidFill>
                  <a:prstClr val="black"/>
                </a:solidFill>
                <a:effectLst/>
                <a:uLnTx/>
                <a:uFillTx/>
                <a:latin typeface="Arial" pitchFamily="34" charset="0"/>
                <a:ea typeface="ＭＳ Ｐゴシック" pitchFamily="50" charset="-128"/>
                <a:cs typeface="+mn-cs"/>
              </a:rPr>
              <a:t>②</a:t>
            </a:r>
          </a:p>
        </p:txBody>
      </p:sp>
      <p:sp>
        <p:nvSpPr>
          <p:cNvPr id="3" name="正方形/長方形 2"/>
          <p:cNvSpPr/>
          <p:nvPr/>
        </p:nvSpPr>
        <p:spPr>
          <a:xfrm>
            <a:off x="1288794" y="681101"/>
            <a:ext cx="6566413"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138"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～クラストの生成・成長過程を解明するために～</a:t>
            </a:r>
            <a:endParaRPr kumimoji="1" lang="en-US" altLang="ja-JP" sz="2400" b="0" i="0" u="none" strike="noStrike" kern="1200" cap="none" spc="-138"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74"/>
          <p:cNvSpPr txBox="1">
            <a:spLocks noChangeArrowheads="1"/>
          </p:cNvSpPr>
          <p:nvPr/>
        </p:nvSpPr>
        <p:spPr bwMode="auto">
          <a:xfrm>
            <a:off x="551544" y="4468085"/>
            <a:ext cx="7945593" cy="19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66462" bIns="66462">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コバルトリッチクラストの成因から</a:t>
            </a:r>
            <a:endParaRPr kumimoji="1" lang="en-US" altLang="ja-JP"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存在地域の予測、調査手法の開発へ</a:t>
            </a:r>
            <a:endParaRPr kumimoji="1" lang="en-US" altLang="ja-JP" sz="3200" b="0"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21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JOGMEC</a:t>
            </a:r>
            <a:r>
              <a:rPr kumimoji="1" lang="ja-JP" altLang="en-US" sz="221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との連携で</a:t>
            </a:r>
            <a:endParaRPr kumimoji="1" lang="en-US" altLang="ja-JP" sz="221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4BACC6">
                    <a:lumMod val="50000"/>
                  </a:srgbClr>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ローコスト・効率的な海洋鉱物資源調査に貢献</a:t>
            </a:r>
            <a:endParaRPr kumimoji="1" lang="en-US" altLang="ja-JP" sz="2800" b="1" i="0" u="none" strike="noStrike" kern="1200" cap="none" spc="0" normalizeH="0" baseline="0" noProof="0" dirty="0">
              <a:ln>
                <a:noFill/>
              </a:ln>
              <a:solidFill>
                <a:srgbClr val="4BACC6">
                  <a:lumMod val="50000"/>
                </a:srgbClr>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579300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395685" y="669987"/>
            <a:ext cx="8474221" cy="2472315"/>
            <a:chOff x="217488" y="1154130"/>
            <a:chExt cx="7558087" cy="2205037"/>
          </a:xfrm>
        </p:grpSpPr>
        <p:pic>
          <p:nvPicPr>
            <p:cNvPr id="11" name="Picture 2" descr="生成環境"/>
            <p:cNvPicPr>
              <a:picLocks noChangeAspect="1" noChangeArrowheads="1"/>
            </p:cNvPicPr>
            <p:nvPr/>
          </p:nvPicPr>
          <p:blipFill>
            <a:blip r:embed="rId3" cstate="print">
              <a:extLst>
                <a:ext uri="{28A0092B-C50C-407E-A947-70E740481C1C}">
                  <a14:useLocalDpi xmlns:a14="http://schemas.microsoft.com/office/drawing/2010/main" val="0"/>
                </a:ext>
              </a:extLst>
            </a:blip>
            <a:srcRect b="16631"/>
            <a:stretch>
              <a:fillRect/>
            </a:stretch>
          </p:blipFill>
          <p:spPr bwMode="auto">
            <a:xfrm>
              <a:off x="217488" y="1154130"/>
              <a:ext cx="7558087"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p:nvPr/>
          </p:nvSpPr>
          <p:spPr>
            <a:xfrm>
              <a:off x="5236733" y="2360708"/>
              <a:ext cx="962123" cy="261610"/>
            </a:xfrm>
            <a:prstGeom prst="rect">
              <a:avLst/>
            </a:prstGeom>
            <a:solidFill>
              <a:srgbClr val="FF000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Calibri"/>
                  <a:ea typeface="ＭＳ Ｐゴシック" pitchFamily="50" charset="-128"/>
                  <a:cs typeface="+mn-cs"/>
                </a:rPr>
                <a:t>レアアース泥</a:t>
              </a:r>
            </a:p>
          </p:txBody>
        </p:sp>
      </p:grpSp>
      <p:cxnSp>
        <p:nvCxnSpPr>
          <p:cNvPr id="5" name="直線コネクタ 4"/>
          <p:cNvCxnSpPr/>
          <p:nvPr/>
        </p:nvCxnSpPr>
        <p:spPr>
          <a:xfrm>
            <a:off x="179512" y="499744"/>
            <a:ext cx="8784976" cy="0"/>
          </a:xfrm>
          <a:prstGeom prst="line">
            <a:avLst/>
          </a:prstGeom>
          <a:ln w="44450">
            <a:solidFill>
              <a:srgbClr val="B03A45"/>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251520" y="548680"/>
            <a:ext cx="8640960" cy="0"/>
          </a:xfrm>
          <a:prstGeom prst="line">
            <a:avLst/>
          </a:prstGeom>
          <a:ln w="19050">
            <a:solidFill>
              <a:srgbClr val="D98B92"/>
            </a:solidFill>
          </a:ln>
        </p:spPr>
        <p:style>
          <a:lnRef idx="1">
            <a:schemeClr val="accent1"/>
          </a:lnRef>
          <a:fillRef idx="0">
            <a:schemeClr val="accent1"/>
          </a:fillRef>
          <a:effectRef idx="0">
            <a:schemeClr val="accent1"/>
          </a:effectRef>
          <a:fontRef idx="minor">
            <a:schemeClr val="tx1"/>
          </a:fontRef>
        </p:style>
      </p:cxnSp>
      <p:sp>
        <p:nvSpPr>
          <p:cNvPr id="12" name="Rectangle 3"/>
          <p:cNvSpPr>
            <a:spLocks noChangeArrowheads="1"/>
          </p:cNvSpPr>
          <p:nvPr/>
        </p:nvSpPr>
        <p:spPr bwMode="auto">
          <a:xfrm>
            <a:off x="3131840" y="548680"/>
            <a:ext cx="2736304" cy="432048"/>
          </a:xfrm>
          <a:prstGeom prst="rect">
            <a:avLst/>
          </a:prstGeom>
          <a:solidFill>
            <a:schemeClr val="bg1"/>
          </a:solidFill>
          <a:ln>
            <a:solidFill>
              <a:schemeClr val="tx1"/>
            </a:solidFill>
          </a:ln>
          <a:extLst/>
        </p:spPr>
        <p:txBody>
          <a:bodyPr lIns="108000" tIns="108000" rIns="10800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ＭＳ Ｐゴシック" pitchFamily="50" charset="-128"/>
                <a:ea typeface="ＭＳ Ｐゴシック" pitchFamily="50" charset="-128"/>
                <a:cs typeface="+mn-cs"/>
              </a:rPr>
              <a:t>様々な海底鉱物資源</a:t>
            </a:r>
          </a:p>
        </p:txBody>
      </p:sp>
      <p:pic>
        <p:nvPicPr>
          <p:cNvPr id="1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3144" y="2169477"/>
            <a:ext cx="2207019" cy="1738025"/>
          </a:xfrm>
          <a:prstGeom prst="rect">
            <a:avLst/>
          </a:prstGeom>
          <a:noFill/>
          <a:ln w="25400">
            <a:solidFill>
              <a:srgbClr val="CC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グループ化 9"/>
          <p:cNvGrpSpPr/>
          <p:nvPr/>
        </p:nvGrpSpPr>
        <p:grpSpPr>
          <a:xfrm>
            <a:off x="415974" y="3155570"/>
            <a:ext cx="1203697" cy="3095508"/>
            <a:chOff x="415974" y="3155570"/>
            <a:chExt cx="1203697" cy="3095508"/>
          </a:xfrm>
        </p:grpSpPr>
        <p:pic>
          <p:nvPicPr>
            <p:cNvPr id="20" name="Picture 11" descr="0"/>
            <p:cNvPicPr>
              <a:picLocks noChangeAspect="1" noChangeArrowheads="1"/>
            </p:cNvPicPr>
            <p:nvPr/>
          </p:nvPicPr>
          <p:blipFill>
            <a:blip r:embed="rId5" cstate="print">
              <a:extLst>
                <a:ext uri="{28A0092B-C50C-407E-A947-70E740481C1C}">
                  <a14:useLocalDpi xmlns:a14="http://schemas.microsoft.com/office/drawing/2010/main" val="0"/>
                </a:ext>
              </a:extLst>
            </a:blip>
            <a:srcRect l="63618" t="44649" r="1263" b="1872"/>
            <a:stretch>
              <a:fillRect/>
            </a:stretch>
          </p:blipFill>
          <p:spPr bwMode="auto">
            <a:xfrm>
              <a:off x="415974" y="3155570"/>
              <a:ext cx="1203697" cy="3095508"/>
            </a:xfrm>
            <a:prstGeom prst="rect">
              <a:avLst/>
            </a:prstGeom>
            <a:noFill/>
            <a:ln w="254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1" name="Oval 12"/>
            <p:cNvSpPr>
              <a:spLocks noChangeArrowheads="1"/>
            </p:cNvSpPr>
            <p:nvPr/>
          </p:nvSpPr>
          <p:spPr bwMode="auto">
            <a:xfrm>
              <a:off x="1324870" y="3169682"/>
              <a:ext cx="273690" cy="257220"/>
            </a:xfrm>
            <a:prstGeom prst="ellipse">
              <a:avLst/>
            </a:prstGeom>
            <a:solidFill>
              <a:srgbClr val="000000"/>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grpSp>
      <p:pic>
        <p:nvPicPr>
          <p:cNvPr id="23" name="Picture 14" descr="6K0697OUT0019Lp01-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36801" y="1989397"/>
            <a:ext cx="2377880" cy="158417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3" descr="G:\MainDocs\文書\JAMSTEC\資源プロジェクト\パンフレット用試料選別_OG\パンフレット用資料選別_OG\久根別子型鉱床硫化物鉱石 (640x48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17855" y="1423940"/>
            <a:ext cx="1507886" cy="11309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80879" y="-783437"/>
            <a:ext cx="34925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直線矢印コネクタ 39"/>
          <p:cNvCxnSpPr/>
          <p:nvPr/>
        </p:nvCxnSpPr>
        <p:spPr>
          <a:xfrm flipH="1">
            <a:off x="3563888" y="1798104"/>
            <a:ext cx="1068907" cy="12673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flipH="1">
            <a:off x="5208663" y="1864683"/>
            <a:ext cx="1068907" cy="12673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7227765" y="1970154"/>
            <a:ext cx="537071" cy="12290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H="1">
            <a:off x="1111026" y="2120027"/>
            <a:ext cx="240960" cy="9817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49" name="グループ化 48"/>
          <p:cNvGrpSpPr/>
          <p:nvPr/>
        </p:nvGrpSpPr>
        <p:grpSpPr>
          <a:xfrm>
            <a:off x="1824287" y="5072720"/>
            <a:ext cx="6768752" cy="2592744"/>
            <a:chOff x="1835696" y="3820307"/>
            <a:chExt cx="6768752" cy="2592744"/>
          </a:xfrm>
        </p:grpSpPr>
        <p:grpSp>
          <p:nvGrpSpPr>
            <p:cNvPr id="28" name="グループ化 27"/>
            <p:cNvGrpSpPr/>
            <p:nvPr/>
          </p:nvGrpSpPr>
          <p:grpSpPr>
            <a:xfrm>
              <a:off x="1949286" y="3820307"/>
              <a:ext cx="6578600" cy="2455473"/>
              <a:chOff x="1563688" y="4357903"/>
              <a:chExt cx="6578600" cy="2455473"/>
            </a:xfrm>
          </p:grpSpPr>
          <p:grpSp>
            <p:nvGrpSpPr>
              <p:cNvPr id="29" name="グループ化 28"/>
              <p:cNvGrpSpPr/>
              <p:nvPr/>
            </p:nvGrpSpPr>
            <p:grpSpPr>
              <a:xfrm>
                <a:off x="1563688" y="4438476"/>
                <a:ext cx="6578600" cy="2374900"/>
                <a:chOff x="1563688" y="3790629"/>
                <a:chExt cx="6578600" cy="2374900"/>
              </a:xfrm>
            </p:grpSpPr>
            <p:pic>
              <p:nvPicPr>
                <p:cNvPr id="34" name="Picture 2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63688" y="3790629"/>
                  <a:ext cx="6578600" cy="2374900"/>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正方形/長方形 34"/>
                <p:cNvSpPr/>
                <p:nvPr/>
              </p:nvSpPr>
              <p:spPr bwMode="auto">
                <a:xfrm>
                  <a:off x="6815052" y="3820112"/>
                  <a:ext cx="1224136" cy="256960"/>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rgbClr val="000000"/>
                    </a:solidFill>
                    <a:effectLst/>
                    <a:uLnTx/>
                    <a:uFillTx/>
                    <a:latin typeface="Times New Roman" pitchFamily="18" charset="0"/>
                    <a:ea typeface="ＭＳ Ｐゴシック" pitchFamily="50" charset="-128"/>
                    <a:cs typeface="+mn-cs"/>
                  </a:endParaRPr>
                </a:p>
              </p:txBody>
            </p:sp>
            <p:sp>
              <p:nvSpPr>
                <p:cNvPr id="36" name="正方形/長方形 35"/>
                <p:cNvSpPr/>
                <p:nvPr/>
              </p:nvSpPr>
              <p:spPr bwMode="auto">
                <a:xfrm>
                  <a:off x="7050709" y="4385020"/>
                  <a:ext cx="450750" cy="186977"/>
                </a:xfrm>
                <a:prstGeom prst="rec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grpSp>
          <p:sp>
            <p:nvSpPr>
              <p:cNvPr id="30" name="正方形/長方形 29"/>
              <p:cNvSpPr/>
              <p:nvPr/>
            </p:nvSpPr>
            <p:spPr bwMode="auto">
              <a:xfrm>
                <a:off x="3782116" y="4483838"/>
                <a:ext cx="3268593" cy="241081"/>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rgbClr val="000000"/>
                  </a:solidFill>
                  <a:effectLst/>
                  <a:uLnTx/>
                  <a:uFillTx/>
                  <a:latin typeface="Times New Roman" pitchFamily="18" charset="0"/>
                  <a:ea typeface="ＭＳ Ｐゴシック" pitchFamily="50" charset="-128"/>
                  <a:cs typeface="+mn-cs"/>
                </a:endParaRPr>
              </a:p>
            </p:txBody>
          </p:sp>
          <p:sp>
            <p:nvSpPr>
              <p:cNvPr id="31" name="テキスト ボックス 30"/>
              <p:cNvSpPr txBox="1"/>
              <p:nvPr/>
            </p:nvSpPr>
            <p:spPr>
              <a:xfrm>
                <a:off x="2823199" y="4357903"/>
                <a:ext cx="958917"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2000" b="1" i="0" u="none" strike="noStrike" kern="0" cap="none" spc="0" normalizeH="0" baseline="0" noProof="0" dirty="0">
                    <a:ln>
                      <a:noFill/>
                    </a:ln>
                    <a:solidFill>
                      <a:srgbClr val="000000"/>
                    </a:solidFill>
                    <a:effectLst/>
                    <a:uLnTx/>
                    <a:uFillTx/>
                    <a:latin typeface="Times New Roman" pitchFamily="18" charset="0"/>
                    <a:ea typeface="ＭＳ Ｐゴシック" pitchFamily="50" charset="-128"/>
                    <a:cs typeface="+mn-cs"/>
                  </a:rPr>
                  <a:t>酸素少</a:t>
                </a:r>
              </a:p>
            </p:txBody>
          </p:sp>
          <p:sp>
            <p:nvSpPr>
              <p:cNvPr id="32" name="テキスト ボックス 31"/>
              <p:cNvSpPr txBox="1"/>
              <p:nvPr/>
            </p:nvSpPr>
            <p:spPr>
              <a:xfrm>
                <a:off x="5484814" y="4365104"/>
                <a:ext cx="958917"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2000" b="1" i="0" u="none" strike="noStrike" kern="0" cap="none" spc="0" normalizeH="0" baseline="0" noProof="0" dirty="0">
                    <a:ln>
                      <a:noFill/>
                    </a:ln>
                    <a:solidFill>
                      <a:srgbClr val="000000"/>
                    </a:solidFill>
                    <a:effectLst/>
                    <a:uLnTx/>
                    <a:uFillTx/>
                    <a:latin typeface="Times New Roman" pitchFamily="18" charset="0"/>
                    <a:ea typeface="ＭＳ Ｐゴシック" pitchFamily="50" charset="-128"/>
                    <a:cs typeface="+mn-cs"/>
                  </a:rPr>
                  <a:t>酸素多</a:t>
                </a:r>
              </a:p>
            </p:txBody>
          </p:sp>
          <p:cxnSp>
            <p:nvCxnSpPr>
              <p:cNvPr id="33" name="直線コネクタ 32"/>
              <p:cNvCxnSpPr/>
              <p:nvPr/>
            </p:nvCxnSpPr>
            <p:spPr bwMode="auto">
              <a:xfrm flipV="1">
                <a:off x="4106249" y="4453242"/>
                <a:ext cx="0" cy="304771"/>
              </a:xfrm>
              <a:prstGeom prst="line">
                <a:avLst/>
              </a:prstGeom>
              <a:solidFill>
                <a:srgbClr val="00CC99"/>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5" name="正方形/長方形 44"/>
            <p:cNvSpPr/>
            <p:nvPr/>
          </p:nvSpPr>
          <p:spPr>
            <a:xfrm>
              <a:off x="1835696" y="5183558"/>
              <a:ext cx="6768752" cy="122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48" name="直線コネクタ 47"/>
            <p:cNvCxnSpPr/>
            <p:nvPr/>
          </p:nvCxnSpPr>
          <p:spPr>
            <a:xfrm>
              <a:off x="1919113" y="5194769"/>
              <a:ext cx="66087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正方形/長方形 37"/>
          <p:cNvSpPr/>
          <p:nvPr/>
        </p:nvSpPr>
        <p:spPr>
          <a:xfrm>
            <a:off x="1907704" y="-547"/>
            <a:ext cx="6480720"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B03A45"/>
                </a:solidFill>
                <a:effectLst/>
                <a:uLnTx/>
                <a:uFillTx/>
                <a:latin typeface="MS-PGothic"/>
                <a:ea typeface="ＭＳ Ｐゴシック" pitchFamily="50" charset="-128"/>
                <a:cs typeface="+mn-cs"/>
              </a:rPr>
              <a:t>海洋資源の成因に関する科学的研究</a:t>
            </a:r>
            <a:endParaRPr kumimoji="1" lang="x-none" altLang="ja-JP" sz="2800" b="1" i="0" u="none" strike="noStrike" kern="1200" cap="none" spc="0" normalizeH="0" baseline="0" noProof="0" dirty="0">
              <a:ln>
                <a:noFill/>
              </a:ln>
              <a:solidFill>
                <a:srgbClr val="B03A45"/>
              </a:solidFill>
              <a:effectLst/>
              <a:uLnTx/>
              <a:uFillTx/>
              <a:latin typeface="MS-PGothic"/>
              <a:ea typeface="ＭＳ Ｐゴシック" pitchFamily="50" charset="-128"/>
              <a:cs typeface="+mn-cs"/>
            </a:endParaRPr>
          </a:p>
        </p:txBody>
      </p:sp>
      <p:pic>
        <p:nvPicPr>
          <p:cNvPr id="41" name="図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4219" y="3252240"/>
            <a:ext cx="2721444" cy="14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テキスト ボックス 41"/>
          <p:cNvSpPr txBox="1"/>
          <p:nvPr/>
        </p:nvSpPr>
        <p:spPr>
          <a:xfrm>
            <a:off x="8423734" y="6648862"/>
            <a:ext cx="720266" cy="209138"/>
          </a:xfrm>
          <a:prstGeom prst="rect">
            <a:avLst/>
          </a:prstGeom>
          <a:noFill/>
        </p:spPr>
        <p:txBody>
          <a:bodyPr wrap="square" lIns="66462" tIns="33231" rIns="66462" bIns="33231"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C375EC2-39A0-45DB-956B-70CA8055B93A}" type="slidenum">
              <a:rPr kumimoji="1" lang="ja-JP" altLang="en-US" sz="923"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2</a:t>
            </a:fld>
            <a:r>
              <a:rPr kumimoji="1"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24</a:t>
            </a:r>
            <a:endParaRPr kumimoji="1"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39" name="Picture 4" descr="C:\Users\seiichi-suzuki\Desktop\160826南鳥島EEZノジュール発見\YK16記者発表_図2案.png"/>
          <p:cNvPicPr>
            <a:picLocks noChangeAspect="1" noChangeArrowheads="1"/>
          </p:cNvPicPr>
          <p:nvPr/>
        </p:nvPicPr>
        <p:blipFill rotWithShape="1">
          <a:blip r:embed="rId11" cstate="screen">
            <a:extLst/>
          </a:blip>
          <a:srcRect/>
          <a:stretch/>
        </p:blipFill>
        <p:spPr bwMode="auto">
          <a:xfrm>
            <a:off x="4066356" y="3152813"/>
            <a:ext cx="2284614" cy="1620237"/>
          </a:xfrm>
          <a:prstGeom prst="rect">
            <a:avLst/>
          </a:prstGeom>
          <a:extLst/>
        </p:spPr>
      </p:pic>
      <p:pic>
        <p:nvPicPr>
          <p:cNvPr id="47" name="図 46"/>
          <p:cNvPicPr>
            <a:picLocks noChangeAspect="1"/>
          </p:cNvPicPr>
          <p:nvPr/>
        </p:nvPicPr>
        <p:blipFill>
          <a:blip r:embed="rId12"/>
          <a:stretch>
            <a:fillRect/>
          </a:stretch>
        </p:blipFill>
        <p:spPr>
          <a:xfrm>
            <a:off x="1701598" y="3152813"/>
            <a:ext cx="2326080" cy="1643212"/>
          </a:xfrm>
          <a:prstGeom prst="rect">
            <a:avLst/>
          </a:prstGeom>
        </p:spPr>
      </p:pic>
    </p:spTree>
    <p:extLst>
      <p:ext uri="{BB962C8B-B14F-4D97-AF65-F5344CB8AC3E}">
        <p14:creationId xmlns:p14="http://schemas.microsoft.com/office/powerpoint/2010/main" val="1194849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C:\Documents and Settings\PC\デスクトップ\hdc20090216143829_1.jpg"/>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9525">
            <a:noFill/>
            <a:miter lim="800000"/>
            <a:headEnd/>
            <a:tailEnd/>
          </a:ln>
        </p:spPr>
      </p:pic>
      <p:sp>
        <p:nvSpPr>
          <p:cNvPr id="6" name="正方形/長方形 5"/>
          <p:cNvSpPr/>
          <p:nvPr/>
        </p:nvSpPr>
        <p:spPr>
          <a:xfrm>
            <a:off x="-1" y="0"/>
            <a:ext cx="9144001" cy="930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4" name="コンテンツ プレースホルダー 2"/>
          <p:cNvSpPr txBox="1">
            <a:spLocks/>
          </p:cNvSpPr>
          <p:nvPr/>
        </p:nvSpPr>
        <p:spPr>
          <a:xfrm>
            <a:off x="251520" y="986018"/>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ja-JP" altLang="en-US"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水深</a:t>
            </a:r>
            <a:r>
              <a:rPr kumimoji="1" lang="en-US" altLang="ja-JP"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6000 - 500m</a:t>
            </a:r>
            <a:r>
              <a:rPr kumimoji="1" lang="ja-JP" altLang="en-US"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域の海山斜面を覆う（最大厚さ数～</a:t>
            </a:r>
            <a:r>
              <a:rPr kumimoji="1" lang="en-US" altLang="ja-JP"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20cm</a:t>
            </a:r>
            <a:r>
              <a:rPr kumimoji="1" lang="ja-JP" altLang="en-US"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）鉄・マンガンの酸化水酸化物。</a:t>
            </a:r>
            <a:endParaRPr kumimoji="1" lang="en-US" altLang="ja-JP"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en-US" altLang="ja-JP"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rPr>
              <a:t>Ni, Co max ~1</a:t>
            </a:r>
            <a:r>
              <a:rPr kumimoji="1" lang="ja-JP" altLang="en-US"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rPr>
              <a:t>％； </a:t>
            </a:r>
            <a:r>
              <a:rPr kumimoji="1" lang="en-US" altLang="ja-JP"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rPr>
              <a:t>Pt</a:t>
            </a:r>
            <a:r>
              <a:rPr kumimoji="1" lang="ja-JP" altLang="en-US"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rPr>
              <a:t> </a:t>
            </a:r>
            <a:r>
              <a:rPr kumimoji="1" lang="en-US" altLang="ja-JP"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rPr>
              <a:t>max ~2 ppm</a:t>
            </a:r>
            <a:r>
              <a:rPr kumimoji="1" lang="ja-JP" altLang="en-US"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rPr>
              <a:t>； </a:t>
            </a:r>
            <a:r>
              <a:rPr kumimoji="1" lang="en-US" altLang="ja-JP"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rPr>
              <a:t>ΣREE</a:t>
            </a:r>
            <a:r>
              <a:rPr kumimoji="1" lang="ja-JP" altLang="en-US"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rPr>
              <a:t> </a:t>
            </a:r>
            <a:r>
              <a:rPr kumimoji="1" lang="en-US" altLang="ja-JP"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rPr>
              <a:t>max ~0.2 %, </a:t>
            </a:r>
            <a:r>
              <a:rPr kumimoji="1" lang="en-US" altLang="ja-JP" sz="2400" b="1" i="0" u="none" strike="noStrike" kern="1200" cap="none" spc="0" normalizeH="0" baseline="0" noProof="0" dirty="0" err="1">
                <a:ln>
                  <a:noFill/>
                </a:ln>
                <a:solidFill>
                  <a:srgbClr val="FFFF00"/>
                </a:solidFill>
                <a:effectLst/>
                <a:uLnTx/>
                <a:uFillTx/>
                <a:latin typeface="Calibri"/>
                <a:ea typeface="ＭＳ Ｐゴシック" panose="020B0600070205080204" pitchFamily="50" charset="-128"/>
                <a:cs typeface="Times New Roman" pitchFamily="18" charset="0"/>
              </a:rPr>
              <a:t>Ti</a:t>
            </a:r>
            <a:r>
              <a:rPr kumimoji="1" lang="en-US" altLang="ja-JP"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rPr>
              <a:t>, </a:t>
            </a:r>
            <a:r>
              <a:rPr kumimoji="1" lang="en-US" altLang="ja-JP" sz="2400" b="1" i="0" u="none" strike="noStrike" kern="1200" cap="none" spc="0" normalizeH="0" baseline="0" noProof="0" dirty="0" err="1">
                <a:ln>
                  <a:noFill/>
                </a:ln>
                <a:solidFill>
                  <a:srgbClr val="FFFF00"/>
                </a:solidFill>
                <a:effectLst/>
                <a:uLnTx/>
                <a:uFillTx/>
                <a:latin typeface="Calibri"/>
                <a:ea typeface="ＭＳ Ｐゴシック" panose="020B0600070205080204" pitchFamily="50" charset="-128"/>
                <a:cs typeface="Times New Roman" pitchFamily="18" charset="0"/>
              </a:rPr>
              <a:t>Te</a:t>
            </a:r>
            <a:r>
              <a:rPr kumimoji="1" lang="en-US" altLang="ja-JP"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rPr>
              <a:t> (</a:t>
            </a:r>
            <a:r>
              <a:rPr kumimoji="1" lang="en-US" altLang="ja-JP" sz="2400" b="1" i="0" u="none" strike="noStrike" kern="1200" cap="none" spc="0" normalizeH="0" baseline="0" noProof="0" dirty="0" err="1">
                <a:ln>
                  <a:noFill/>
                </a:ln>
                <a:solidFill>
                  <a:srgbClr val="FFFF00"/>
                </a:solidFill>
                <a:effectLst/>
                <a:uLnTx/>
                <a:uFillTx/>
                <a:latin typeface="Calibri"/>
                <a:ea typeface="ＭＳ Ｐゴシック" panose="020B0600070205080204" pitchFamily="50" charset="-128"/>
                <a:cs typeface="Times New Roman" pitchFamily="18" charset="0"/>
              </a:rPr>
              <a:t>Cronan</a:t>
            </a:r>
            <a:r>
              <a:rPr kumimoji="1" lang="en-US" altLang="ja-JP"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rPr>
              <a:t>, 1980</a:t>
            </a:r>
            <a:r>
              <a:rPr kumimoji="1" lang="ja-JP" altLang="en-US"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rPr>
              <a:t>；臼井ほか，</a:t>
            </a:r>
            <a:r>
              <a:rPr kumimoji="1" lang="en-US" altLang="ja-JP"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rPr>
              <a:t>1994)</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rPr>
              <a:t>           </a:t>
            </a:r>
            <a:r>
              <a:rPr kumimoji="1" lang="ja-JP" altLang="en-US" sz="2400" b="1" i="0" u="none" strike="noStrike" kern="1200" cap="none" spc="0" normalizeH="0" baseline="0" noProof="0" dirty="0">
                <a:ln>
                  <a:noFill/>
                </a:ln>
                <a:solidFill>
                  <a:srgbClr val="66FFFF"/>
                </a:solidFill>
                <a:effectLst/>
                <a:uLnTx/>
                <a:uFillTx/>
                <a:latin typeface="Calibri"/>
                <a:ea typeface="ＭＳ Ｐゴシック" panose="020B0600070205080204" pitchFamily="50" charset="-128"/>
                <a:cs typeface="Times New Roman" pitchFamily="18" charset="0"/>
              </a:rPr>
              <a:t>レアメタル資源としてのポテンシャル</a:t>
            </a:r>
            <a:endParaRPr kumimoji="1" lang="en-US" altLang="ja-JP" sz="2400" b="1" i="0" u="none" strike="noStrike" kern="1200" cap="none" spc="0" normalizeH="0" baseline="0" noProof="0" dirty="0">
              <a:ln>
                <a:noFill/>
              </a:ln>
              <a:solidFill>
                <a:srgbClr val="66FFFF"/>
              </a:solidFill>
              <a:effectLst/>
              <a:uLnTx/>
              <a:uFillTx/>
              <a:latin typeface="Calibri"/>
              <a:ea typeface="ＭＳ Ｐゴシック" panose="020B0600070205080204" pitchFamily="50" charset="-128"/>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1" lang="en-US" altLang="ja-JP"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ja-JP" altLang="en-US"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rPr>
              <a:t>海底環境の変遷を数千万年にわたって</a:t>
            </a:r>
            <a:endParaRPr kumimoji="1" lang="en-US" altLang="ja-JP"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Times New Roman" pitchFamily="18" charset="0"/>
              </a:rPr>
              <a:t>　　記録している媒体</a:t>
            </a:r>
            <a:endParaRPr kumimoji="1" lang="ja-JP"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20" y="2207200"/>
            <a:ext cx="7686080" cy="57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8098" y="3866598"/>
            <a:ext cx="5523929" cy="2809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線コネクタ 4"/>
          <p:cNvCxnSpPr/>
          <p:nvPr/>
        </p:nvCxnSpPr>
        <p:spPr>
          <a:xfrm>
            <a:off x="179512" y="499744"/>
            <a:ext cx="8784976" cy="0"/>
          </a:xfrm>
          <a:prstGeom prst="line">
            <a:avLst/>
          </a:prstGeom>
          <a:ln w="44450">
            <a:solidFill>
              <a:srgbClr val="B03A45"/>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251520" y="548680"/>
            <a:ext cx="8640960" cy="0"/>
          </a:xfrm>
          <a:prstGeom prst="line">
            <a:avLst/>
          </a:prstGeom>
          <a:ln w="19050">
            <a:solidFill>
              <a:srgbClr val="D98B92"/>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845388" y="0"/>
            <a:ext cx="6732171"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B03A45"/>
                </a:solidFill>
                <a:effectLst/>
                <a:uLnTx/>
                <a:uFillTx/>
                <a:latin typeface="MS-PGothic"/>
                <a:ea typeface="ＭＳ Ｐゴシック" pitchFamily="50" charset="-128"/>
                <a:cs typeface="+mn-cs"/>
              </a:rPr>
              <a:t>マンガンクラスト（コバルトリッチクラスト）</a:t>
            </a:r>
            <a:endParaRPr kumimoji="1" lang="x-none" altLang="ja-JP" sz="2800" b="1" i="0" u="none" strike="noStrike" kern="1200" cap="none" spc="0" normalizeH="0" baseline="0" noProof="0" dirty="0">
              <a:ln>
                <a:noFill/>
              </a:ln>
              <a:solidFill>
                <a:srgbClr val="B03A45"/>
              </a:solidFill>
              <a:effectLst/>
              <a:uLnTx/>
              <a:uFillTx/>
              <a:latin typeface="MS-PGothic"/>
              <a:ea typeface="ＭＳ Ｐゴシック" pitchFamily="50" charset="-128"/>
              <a:cs typeface="+mn-cs"/>
            </a:endParaRPr>
          </a:p>
        </p:txBody>
      </p:sp>
      <p:sp>
        <p:nvSpPr>
          <p:cNvPr id="20" name="テキスト ボックス 19"/>
          <p:cNvSpPr txBox="1"/>
          <p:nvPr/>
        </p:nvSpPr>
        <p:spPr>
          <a:xfrm>
            <a:off x="8423734" y="6648862"/>
            <a:ext cx="720266" cy="209138"/>
          </a:xfrm>
          <a:prstGeom prst="rect">
            <a:avLst/>
          </a:prstGeom>
          <a:noFill/>
        </p:spPr>
        <p:txBody>
          <a:bodyPr wrap="square" lIns="66462" tIns="33231" rIns="66462" bIns="33231"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C375EC2-39A0-45DB-956B-70CA8055B93A}" type="slidenum">
              <a:rPr kumimoji="1" lang="ja-JP" altLang="en-US" sz="923"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3</a:t>
            </a:fld>
            <a:r>
              <a:rPr kumimoji="1"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24</a:t>
            </a:r>
            <a:endParaRPr kumimoji="1"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904766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角丸四角形 54"/>
          <p:cNvSpPr/>
          <p:nvPr/>
        </p:nvSpPr>
        <p:spPr>
          <a:xfrm>
            <a:off x="59855" y="800556"/>
            <a:ext cx="8994961" cy="6047929"/>
          </a:xfrm>
          <a:prstGeom prst="roundRect">
            <a:avLst>
              <a:gd name="adj" fmla="val 2387"/>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14" name="グループ化 13"/>
          <p:cNvGrpSpPr/>
          <p:nvPr/>
        </p:nvGrpSpPr>
        <p:grpSpPr>
          <a:xfrm>
            <a:off x="88396" y="817354"/>
            <a:ext cx="9729584" cy="5909798"/>
            <a:chOff x="251520" y="3985673"/>
            <a:chExt cx="4999220" cy="2827703"/>
          </a:xfrm>
        </p:grpSpPr>
        <p:grpSp>
          <p:nvGrpSpPr>
            <p:cNvPr id="13" name="グループ化 12"/>
            <p:cNvGrpSpPr/>
            <p:nvPr/>
          </p:nvGrpSpPr>
          <p:grpSpPr>
            <a:xfrm>
              <a:off x="251520" y="3985673"/>
              <a:ext cx="4999220" cy="2827703"/>
              <a:chOff x="251520" y="3985673"/>
              <a:chExt cx="4999220" cy="2827703"/>
            </a:xfrm>
          </p:grpSpPr>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b="19041"/>
              <a:stretch/>
            </p:blipFill>
            <p:spPr>
              <a:xfrm>
                <a:off x="251520" y="4251029"/>
                <a:ext cx="4652918" cy="2562347"/>
              </a:xfrm>
              <a:prstGeom prst="rect">
                <a:avLst/>
              </a:prstGeom>
            </p:spPr>
          </p:pic>
          <p:pic>
            <p:nvPicPr>
              <p:cNvPr id="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0770" y="4739133"/>
                <a:ext cx="526176" cy="204453"/>
              </a:xfrm>
              <a:prstGeom prst="rect">
                <a:avLst/>
              </a:prstGeom>
              <a:noFill/>
              <a:ln>
                <a:noFill/>
              </a:ln>
              <a:effectLst/>
              <a:extLst>
                <a:ext uri="{909E8E84-426E-40dd-AFC4-6F175D3DCCD1}">
                  <a14:hiddenFill xmlns:lc="http://schemas.openxmlformats.org/drawingml/2006/lockedCanvas" xmlns:a14="http://schemas.microsoft.com/office/drawing/2010/main" xmlns="">
                    <a:blipFill dpi="0" rotWithShape="0">
                      <a:blip/>
                      <a:srcRect/>
                      <a:stretch>
                        <a:fillRect/>
                      </a:stretch>
                    </a:blipFill>
                  </a14:hiddenFill>
                </a:ext>
                <a:ext uri="{91240B29-F687-4f45-9708-019B960494DF}">
                  <a14:hiddenLine xmlns:lc="http://schemas.openxmlformats.org/drawingml/2006/lockedCanvas" xmlns:a14="http://schemas.microsoft.com/office/drawing/2010/main" xmlns="" w="9525">
                    <a:solidFill>
                      <a:srgbClr val="000000"/>
                    </a:solidFill>
                    <a:round/>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91880" y="5589240"/>
                <a:ext cx="432048" cy="506335"/>
              </a:xfrm>
              <a:prstGeom prst="rect">
                <a:avLst/>
              </a:prstGeom>
            </p:spPr>
          </p:pic>
          <p:sp>
            <p:nvSpPr>
              <p:cNvPr id="63" name="円/楕円 62"/>
              <p:cNvSpPr/>
              <p:nvPr/>
            </p:nvSpPr>
            <p:spPr>
              <a:xfrm>
                <a:off x="881058" y="3985673"/>
                <a:ext cx="894643" cy="198576"/>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5" name="テキスト ボックス 64"/>
              <p:cNvSpPr txBox="1"/>
              <p:nvPr/>
            </p:nvSpPr>
            <p:spPr>
              <a:xfrm>
                <a:off x="1070684" y="4013232"/>
                <a:ext cx="946857" cy="282573"/>
              </a:xfrm>
              <a:prstGeom prst="rect">
                <a:avLst/>
              </a:prstGeom>
              <a:noFill/>
              <a:ln>
                <a:noFill/>
              </a:ln>
            </p:spPr>
            <p:txBody>
              <a:bodyPr wrap="none" lIns="18000" tIns="18000" rIns="18000" bIns="1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成因モデル</a:t>
                </a:r>
              </a:p>
            </p:txBody>
          </p:sp>
          <p:sp>
            <p:nvSpPr>
              <p:cNvPr id="68" name="テキスト ボックス 67"/>
              <p:cNvSpPr txBox="1"/>
              <p:nvPr/>
            </p:nvSpPr>
            <p:spPr>
              <a:xfrm>
                <a:off x="467544" y="6093296"/>
                <a:ext cx="574961" cy="251795"/>
              </a:xfrm>
              <a:prstGeom prst="rect">
                <a:avLst/>
              </a:prstGeom>
              <a:noFill/>
            </p:spPr>
            <p:txBody>
              <a:bodyPr wrap="none" lIns="18000" tIns="18000" rIns="18000" bIns="1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a:ea typeface="ＭＳ Ｐゴシック" pitchFamily="50" charset="-128"/>
                    <a:cs typeface="+mn-cs"/>
                  </a:rPr>
                  <a:t>基盤岩</a:t>
                </a:r>
              </a:p>
            </p:txBody>
          </p:sp>
          <p:cxnSp>
            <p:nvCxnSpPr>
              <p:cNvPr id="74" name="直線コネクタ 73"/>
              <p:cNvCxnSpPr/>
              <p:nvPr/>
            </p:nvCxnSpPr>
            <p:spPr>
              <a:xfrm flipV="1">
                <a:off x="1835696" y="5085184"/>
                <a:ext cx="216024" cy="21602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539552" y="6309320"/>
                <a:ext cx="651905" cy="221018"/>
              </a:xfrm>
              <a:prstGeom prst="rect">
                <a:avLst/>
              </a:prstGeom>
              <a:noFill/>
            </p:spPr>
            <p:txBody>
              <a:bodyPr wrap="none" lIns="18000" tIns="18000" rIns="18000" bIns="1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形成年代</a:t>
                </a:r>
              </a:p>
            </p:txBody>
          </p:sp>
          <p:sp>
            <p:nvSpPr>
              <p:cNvPr id="78" name="テキスト ボックス 77"/>
              <p:cNvSpPr txBox="1"/>
              <p:nvPr/>
            </p:nvSpPr>
            <p:spPr>
              <a:xfrm>
                <a:off x="539552" y="6525344"/>
                <a:ext cx="2152315" cy="221018"/>
              </a:xfrm>
              <a:prstGeom prst="rect">
                <a:avLst/>
              </a:prstGeom>
              <a:noFill/>
            </p:spPr>
            <p:txBody>
              <a:bodyPr wrap="none" lIns="18000" tIns="18000" rIns="18000" bIns="1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プレート上での移動経路・古環境</a:t>
                </a:r>
              </a:p>
            </p:txBody>
          </p:sp>
          <p:sp>
            <p:nvSpPr>
              <p:cNvPr id="83" name="テキスト ボックス 82"/>
              <p:cNvSpPr txBox="1"/>
              <p:nvPr/>
            </p:nvSpPr>
            <p:spPr>
              <a:xfrm>
                <a:off x="2555776" y="5615024"/>
                <a:ext cx="292832" cy="190240"/>
              </a:xfrm>
              <a:prstGeom prst="rect">
                <a:avLst/>
              </a:prstGeom>
              <a:noFill/>
            </p:spPr>
            <p:txBody>
              <a:bodyPr wrap="none" lIns="18000" tIns="18000" rIns="18000" bIns="1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場所</a:t>
                </a:r>
              </a:p>
            </p:txBody>
          </p:sp>
          <p:sp>
            <p:nvSpPr>
              <p:cNvPr id="84" name="テキスト ボックス 83"/>
              <p:cNvSpPr txBox="1"/>
              <p:nvPr/>
            </p:nvSpPr>
            <p:spPr>
              <a:xfrm rot="1380258">
                <a:off x="2865139" y="5664288"/>
                <a:ext cx="389012" cy="190240"/>
              </a:xfrm>
              <a:prstGeom prst="rect">
                <a:avLst/>
              </a:prstGeom>
              <a:noFill/>
            </p:spPr>
            <p:txBody>
              <a:bodyPr wrap="none" lIns="18000" tIns="18000" rIns="18000" bIns="1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広がり</a:t>
                </a:r>
              </a:p>
            </p:txBody>
          </p:sp>
          <p:sp>
            <p:nvSpPr>
              <p:cNvPr id="85" name="テキスト ボックス 84"/>
              <p:cNvSpPr txBox="1"/>
              <p:nvPr/>
            </p:nvSpPr>
            <p:spPr>
              <a:xfrm rot="2101344">
                <a:off x="3231158" y="5836251"/>
                <a:ext cx="292832" cy="190240"/>
              </a:xfrm>
              <a:prstGeom prst="rect">
                <a:avLst/>
              </a:prstGeom>
              <a:noFill/>
            </p:spPr>
            <p:txBody>
              <a:bodyPr wrap="none" lIns="18000" tIns="18000" rIns="18000" bIns="1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形態</a:t>
                </a:r>
              </a:p>
            </p:txBody>
          </p:sp>
          <p:sp>
            <p:nvSpPr>
              <p:cNvPr id="86" name="テキスト ボックス 85"/>
              <p:cNvSpPr txBox="1"/>
              <p:nvPr/>
            </p:nvSpPr>
            <p:spPr>
              <a:xfrm rot="19330007">
                <a:off x="1686569" y="5266520"/>
                <a:ext cx="262375" cy="190240"/>
              </a:xfrm>
              <a:prstGeom prst="rect">
                <a:avLst/>
              </a:prstGeom>
              <a:noFill/>
            </p:spPr>
            <p:txBody>
              <a:bodyPr wrap="square" lIns="18000" tIns="18000" rIns="18000" bIns="1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Calibri"/>
                    <a:ea typeface="ＭＳ Ｐゴシック" pitchFamily="50" charset="-128"/>
                    <a:cs typeface="+mn-cs"/>
                  </a:rPr>
                  <a:t>厚さ</a:t>
                </a:r>
              </a:p>
            </p:txBody>
          </p:sp>
          <p:pic>
            <p:nvPicPr>
              <p:cNvPr id="87" name="image14.png"/>
              <p:cNvPicPr/>
              <p:nvPr/>
            </p:nvPicPr>
            <p:blipFill>
              <a:blip r:embed="rId6" cstate="print">
                <a:extLst/>
              </a:blip>
              <a:stretch>
                <a:fillRect/>
              </a:stretch>
            </p:blipFill>
            <p:spPr>
              <a:xfrm>
                <a:off x="2915816" y="4869160"/>
                <a:ext cx="221853" cy="509728"/>
              </a:xfrm>
              <a:prstGeom prst="rect">
                <a:avLst/>
              </a:prstGeom>
              <a:ln w="12700" cap="flat">
                <a:noFill/>
                <a:miter lim="400000"/>
              </a:ln>
              <a:effectLst/>
            </p:spPr>
          </p:pic>
          <p:sp>
            <p:nvSpPr>
              <p:cNvPr id="90" name="フリーフォーム 89"/>
              <p:cNvSpPr/>
              <p:nvPr/>
            </p:nvSpPr>
            <p:spPr>
              <a:xfrm>
                <a:off x="2798618" y="4211782"/>
                <a:ext cx="206279" cy="740448"/>
              </a:xfrm>
              <a:custGeom>
                <a:avLst/>
                <a:gdLst>
                  <a:gd name="connsiteX0" fmla="*/ 0 w 206279"/>
                  <a:gd name="connsiteY0" fmla="*/ 0 h 740448"/>
                  <a:gd name="connsiteX1" fmla="*/ 129309 w 206279"/>
                  <a:gd name="connsiteY1" fmla="*/ 286327 h 740448"/>
                  <a:gd name="connsiteX2" fmla="*/ 193964 w 206279"/>
                  <a:gd name="connsiteY2" fmla="*/ 665018 h 740448"/>
                  <a:gd name="connsiteX3" fmla="*/ 203200 w 206279"/>
                  <a:gd name="connsiteY3" fmla="*/ 738909 h 740448"/>
                </a:gdLst>
                <a:ahLst/>
                <a:cxnLst>
                  <a:cxn ang="0">
                    <a:pos x="connsiteX0" y="connsiteY0"/>
                  </a:cxn>
                  <a:cxn ang="0">
                    <a:pos x="connsiteX1" y="connsiteY1"/>
                  </a:cxn>
                  <a:cxn ang="0">
                    <a:pos x="connsiteX2" y="connsiteY2"/>
                  </a:cxn>
                  <a:cxn ang="0">
                    <a:pos x="connsiteX3" y="connsiteY3"/>
                  </a:cxn>
                </a:cxnLst>
                <a:rect l="l" t="t" r="r" b="b"/>
                <a:pathLst>
                  <a:path w="206279" h="740448">
                    <a:moveTo>
                      <a:pt x="0" y="0"/>
                    </a:moveTo>
                    <a:cubicBezTo>
                      <a:pt x="48491" y="87745"/>
                      <a:pt x="96982" y="175491"/>
                      <a:pt x="129309" y="286327"/>
                    </a:cubicBezTo>
                    <a:cubicBezTo>
                      <a:pt x="161636" y="397163"/>
                      <a:pt x="181649" y="589588"/>
                      <a:pt x="193964" y="665018"/>
                    </a:cubicBezTo>
                    <a:cubicBezTo>
                      <a:pt x="206279" y="740448"/>
                      <a:pt x="204739" y="739678"/>
                      <a:pt x="203200" y="738909"/>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91" name="テキスト ボックス 90"/>
              <p:cNvSpPr txBox="1"/>
              <p:nvPr/>
            </p:nvSpPr>
            <p:spPr>
              <a:xfrm>
                <a:off x="3347864" y="5373216"/>
                <a:ext cx="549313" cy="190240"/>
              </a:xfrm>
              <a:prstGeom prst="rect">
                <a:avLst/>
              </a:prstGeom>
              <a:noFill/>
            </p:spPr>
            <p:txBody>
              <a:bodyPr wrap="none" lIns="18000" tIns="18000" rIns="18000" bIns="1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溶存元素</a:t>
                </a:r>
              </a:p>
            </p:txBody>
          </p:sp>
          <p:sp>
            <p:nvSpPr>
              <p:cNvPr id="99" name="テキスト ボックス 98"/>
              <p:cNvSpPr txBox="1"/>
              <p:nvPr/>
            </p:nvSpPr>
            <p:spPr>
              <a:xfrm>
                <a:off x="4427984" y="5445224"/>
                <a:ext cx="241536" cy="151768"/>
              </a:xfrm>
              <a:prstGeom prst="rect">
                <a:avLst/>
              </a:prstGeom>
              <a:noFill/>
            </p:spPr>
            <p:txBody>
              <a:bodyPr wrap="none" lIns="18000" tIns="18000" rIns="18000" bIns="18000" rtlCol="0">
                <a:sp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FF3300"/>
                    </a:solidFill>
                    <a:effectLst/>
                    <a:uLnTx/>
                    <a:uFillTx/>
                    <a:latin typeface="Calibri"/>
                    <a:ea typeface="ＭＳ Ｐゴシック" pitchFamily="50" charset="-128"/>
                    <a:cs typeface="+mn-cs"/>
                  </a:rPr>
                  <a:t>採水</a:t>
                </a:r>
              </a:p>
            </p:txBody>
          </p:sp>
          <p:sp>
            <p:nvSpPr>
              <p:cNvPr id="100" name="テキスト ボックス 99"/>
              <p:cNvSpPr txBox="1"/>
              <p:nvPr/>
            </p:nvSpPr>
            <p:spPr>
              <a:xfrm>
                <a:off x="2771800" y="4941168"/>
                <a:ext cx="241536" cy="151768"/>
              </a:xfrm>
              <a:prstGeom prst="rect">
                <a:avLst/>
              </a:prstGeom>
              <a:noFill/>
            </p:spPr>
            <p:txBody>
              <a:bodyPr wrap="none" lIns="18000" tIns="18000" rIns="18000" bIns="18000" rtlCol="0">
                <a:sp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FF3300"/>
                    </a:solidFill>
                    <a:effectLst/>
                    <a:uLnTx/>
                    <a:uFillTx/>
                    <a:latin typeface="Calibri"/>
                    <a:ea typeface="ＭＳ Ｐゴシック" pitchFamily="50" charset="-128"/>
                    <a:cs typeface="+mn-cs"/>
                  </a:rPr>
                  <a:t>採水</a:t>
                </a:r>
              </a:p>
            </p:txBody>
          </p:sp>
          <p:pic>
            <p:nvPicPr>
              <p:cNvPr id="1026" name="Picture 2" descr="\\fserver.jamstec.go.jp\資源LP調査研究企画調整G\H27年度\メモ\まつなが\151113～_H27自己点検・評価\160106_GB用プレゼン資料作成\素材作り\鍵.gif"/>
              <p:cNvPicPr>
                <a:picLocks noChangeAspect="1" noChangeArrowheads="1"/>
              </p:cNvPicPr>
              <p:nvPr/>
            </p:nvPicPr>
            <p:blipFill>
              <a:blip r:embed="rId7" cstate="print"/>
              <a:srcRect/>
              <a:stretch>
                <a:fillRect/>
              </a:stretch>
            </p:blipFill>
            <p:spPr bwMode="auto">
              <a:xfrm>
                <a:off x="5000302" y="5023419"/>
                <a:ext cx="250438" cy="229568"/>
              </a:xfrm>
              <a:prstGeom prst="rect">
                <a:avLst/>
              </a:prstGeom>
              <a:noFill/>
            </p:spPr>
          </p:pic>
        </p:grpSp>
        <p:pic>
          <p:nvPicPr>
            <p:cNvPr id="10" name="Picture 3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7704" y="4077072"/>
              <a:ext cx="911021" cy="271875"/>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pic>
      </p:grpSp>
      <p:sp>
        <p:nvSpPr>
          <p:cNvPr id="66" name="角丸四角形 65"/>
          <p:cNvSpPr/>
          <p:nvPr/>
        </p:nvSpPr>
        <p:spPr>
          <a:xfrm>
            <a:off x="9529418" y="4138358"/>
            <a:ext cx="3676849" cy="2088232"/>
          </a:xfrm>
          <a:prstGeom prst="roundRect">
            <a:avLst>
              <a:gd name="adj" fmla="val 4911"/>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3" name="テキスト ボックス 32"/>
          <p:cNvSpPr txBox="1"/>
          <p:nvPr/>
        </p:nvSpPr>
        <p:spPr>
          <a:xfrm>
            <a:off x="5463498" y="6323965"/>
            <a:ext cx="181812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itchFamily="50" charset="-128"/>
                <a:cs typeface="+mn-cs"/>
              </a:rPr>
              <a:t>正確な分析法必須</a:t>
            </a:r>
            <a:endParaRPr kumimoji="1" lang="en-US" altLang="ja-JP" sz="1600" b="1" i="0" u="none" strike="noStrike" kern="1200" cap="none" spc="0" normalizeH="0" baseline="0" noProof="0" dirty="0">
              <a:ln>
                <a:noFill/>
              </a:ln>
              <a:solidFill>
                <a:srgbClr val="0000FF"/>
              </a:solidFill>
              <a:effectLst/>
              <a:uLnTx/>
              <a:uFillTx/>
              <a:latin typeface="Calibri"/>
              <a:ea typeface="ＭＳ Ｐゴシック" pitchFamily="50" charset="-128"/>
              <a:cs typeface="+mn-cs"/>
            </a:endParaRPr>
          </a:p>
        </p:txBody>
      </p:sp>
      <p:sp>
        <p:nvSpPr>
          <p:cNvPr id="34" name="テキスト ボックス 33"/>
          <p:cNvSpPr txBox="1"/>
          <p:nvPr/>
        </p:nvSpPr>
        <p:spPr>
          <a:xfrm>
            <a:off x="4323617" y="804037"/>
            <a:ext cx="114165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itchFamily="50" charset="-128"/>
                <a:cs typeface="+mn-cs"/>
              </a:rPr>
              <a:t>海域調査　</a:t>
            </a:r>
            <a:endParaRPr kumimoji="1" lang="en-US" altLang="ja-JP" sz="1600" b="1" i="0" u="none" strike="noStrike" kern="1200" cap="none" spc="0" normalizeH="0" baseline="0" noProof="0" dirty="0">
              <a:ln>
                <a:noFill/>
              </a:ln>
              <a:solidFill>
                <a:srgbClr val="0000FF"/>
              </a:solidFill>
              <a:effectLst/>
              <a:uLnTx/>
              <a:uFillTx/>
              <a:latin typeface="Calibri"/>
              <a:ea typeface="ＭＳ Ｐゴシック" pitchFamily="50" charset="-128"/>
              <a:cs typeface="+mn-cs"/>
            </a:endParaRPr>
          </a:p>
        </p:txBody>
      </p:sp>
      <p:sp>
        <p:nvSpPr>
          <p:cNvPr id="61" name="テキスト ボックス 60"/>
          <p:cNvSpPr txBox="1"/>
          <p:nvPr/>
        </p:nvSpPr>
        <p:spPr>
          <a:xfrm>
            <a:off x="3619117" y="3639790"/>
            <a:ext cx="18213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itchFamily="50" charset="-128"/>
                <a:cs typeface="+mn-cs"/>
              </a:rPr>
              <a:t>産状，サンプリング</a:t>
            </a:r>
          </a:p>
        </p:txBody>
      </p:sp>
      <p:sp>
        <p:nvSpPr>
          <p:cNvPr id="48" name="テキスト ボックス 47"/>
          <p:cNvSpPr txBox="1"/>
          <p:nvPr/>
        </p:nvSpPr>
        <p:spPr>
          <a:xfrm>
            <a:off x="10537530" y="4138358"/>
            <a:ext cx="1512168" cy="313350"/>
          </a:xfrm>
          <a:prstGeom prst="rect">
            <a:avLst/>
          </a:prstGeom>
          <a:solidFill>
            <a:srgbClr val="FC5104"/>
          </a:solidFill>
        </p:spPr>
        <p:txBody>
          <a:bodyPr wrap="square" lIns="18000" tIns="18000" rIns="18000" bIns="1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資源分布予測</a:t>
            </a:r>
          </a:p>
        </p:txBody>
      </p:sp>
      <p:sp>
        <p:nvSpPr>
          <p:cNvPr id="50" name="テキスト ボックス 49"/>
          <p:cNvSpPr txBox="1"/>
          <p:nvPr/>
        </p:nvSpPr>
        <p:spPr>
          <a:xfrm>
            <a:off x="9601426" y="6271620"/>
            <a:ext cx="3445982"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低コスト、効率的な探査に貢献</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下矢印 52"/>
          <p:cNvSpPr/>
          <p:nvPr/>
        </p:nvSpPr>
        <p:spPr>
          <a:xfrm rot="16200000">
            <a:off x="5070598" y="6219840"/>
            <a:ext cx="227710" cy="546804"/>
          </a:xfrm>
          <a:prstGeom prst="downArrow">
            <a:avLst/>
          </a:prstGeom>
          <a:solidFill>
            <a:schemeClr val="accent6">
              <a:lumMod val="60000"/>
              <a:lumOff val="40000"/>
            </a:schemeClr>
          </a:solidFill>
          <a:ln w="127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88" name="グループ化 20"/>
          <p:cNvGrpSpPr/>
          <p:nvPr/>
        </p:nvGrpSpPr>
        <p:grpSpPr>
          <a:xfrm>
            <a:off x="179512" y="323950"/>
            <a:ext cx="8784976" cy="512762"/>
            <a:chOff x="179512" y="90000"/>
            <a:chExt cx="8784976" cy="512762"/>
          </a:xfrm>
        </p:grpSpPr>
        <p:cxnSp>
          <p:nvCxnSpPr>
            <p:cNvPr id="89" name="直線コネクタ 88"/>
            <p:cNvCxnSpPr/>
            <p:nvPr/>
          </p:nvCxnSpPr>
          <p:spPr>
            <a:xfrm>
              <a:off x="179512" y="404664"/>
              <a:ext cx="8784976" cy="0"/>
            </a:xfrm>
            <a:prstGeom prst="line">
              <a:avLst/>
            </a:prstGeom>
            <a:ln w="44450">
              <a:solidFill>
                <a:srgbClr val="B03A45"/>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251520" y="453600"/>
              <a:ext cx="8640960" cy="0"/>
            </a:xfrm>
            <a:prstGeom prst="line">
              <a:avLst/>
            </a:prstGeom>
            <a:ln w="19050">
              <a:solidFill>
                <a:srgbClr val="D98B92"/>
              </a:solidFill>
            </a:ln>
          </p:spPr>
          <p:style>
            <a:lnRef idx="1">
              <a:schemeClr val="accent1"/>
            </a:lnRef>
            <a:fillRef idx="0">
              <a:schemeClr val="accent1"/>
            </a:fillRef>
            <a:effectRef idx="0">
              <a:schemeClr val="accent1"/>
            </a:effectRef>
            <a:fontRef idx="minor">
              <a:schemeClr val="tx1"/>
            </a:fontRef>
          </p:style>
        </p:cxnSp>
        <p:pic>
          <p:nvPicPr>
            <p:cNvPr id="104" name="Picture 4" descr="F:\141211_自己点検の実施\141226_内部へのお願い\SIP資源の図_船.png"/>
            <p:cNvPicPr>
              <a:picLocks noChangeAspect="1" noChangeArrowheads="1"/>
            </p:cNvPicPr>
            <p:nvPr/>
          </p:nvPicPr>
          <p:blipFill>
            <a:blip r:embed="rId9" cstate="print"/>
            <a:srcRect/>
            <a:stretch>
              <a:fillRect/>
            </a:stretch>
          </p:blipFill>
          <p:spPr bwMode="auto">
            <a:xfrm>
              <a:off x="259200" y="90000"/>
              <a:ext cx="920750" cy="512762"/>
            </a:xfrm>
            <a:prstGeom prst="rect">
              <a:avLst/>
            </a:prstGeom>
            <a:noFill/>
          </p:spPr>
        </p:pic>
      </p:grpSp>
      <p:sp>
        <p:nvSpPr>
          <p:cNvPr id="105" name="テキスト ボックス 104"/>
          <p:cNvSpPr txBox="1"/>
          <p:nvPr/>
        </p:nvSpPr>
        <p:spPr>
          <a:xfrm>
            <a:off x="2120043" y="129426"/>
            <a:ext cx="40575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マンガンクラストの成因モデル</a:t>
            </a:r>
            <a:endPar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endParaRPr>
          </a:p>
        </p:txBody>
      </p:sp>
      <p:sp>
        <p:nvSpPr>
          <p:cNvPr id="108" name="テキスト ボックス 107"/>
          <p:cNvSpPr txBox="1"/>
          <p:nvPr/>
        </p:nvSpPr>
        <p:spPr>
          <a:xfrm>
            <a:off x="11417360" y="8584"/>
            <a:ext cx="1648129" cy="313350"/>
          </a:xfrm>
          <a:prstGeom prst="rect">
            <a:avLst/>
          </a:prstGeom>
          <a:noFill/>
          <a:ln w="28575">
            <a:solidFill>
              <a:srgbClr val="3333FF"/>
            </a:solidFill>
          </a:ln>
        </p:spPr>
        <p:txBody>
          <a:bodyPr wrap="square" lIns="18000" tIns="18000" rIns="18000" bIns="1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itchFamily="50" charset="-128"/>
                <a:cs typeface="+mn-cs"/>
              </a:rPr>
              <a:t>ｺﾊﾞﾙﾄﾘｯﾁｸﾗｽﾄ</a:t>
            </a:r>
          </a:p>
        </p:txBody>
      </p:sp>
      <p:grpSp>
        <p:nvGrpSpPr>
          <p:cNvPr id="3" name="グループ化 2"/>
          <p:cNvGrpSpPr/>
          <p:nvPr/>
        </p:nvGrpSpPr>
        <p:grpSpPr>
          <a:xfrm>
            <a:off x="6623349" y="819442"/>
            <a:ext cx="2438266" cy="2104205"/>
            <a:chOff x="2777365" y="4514579"/>
            <a:chExt cx="2438266" cy="2104205"/>
          </a:xfrm>
        </p:grpSpPr>
        <p:sp>
          <p:nvSpPr>
            <p:cNvPr id="69" name="テキスト ボックス 68"/>
            <p:cNvSpPr txBox="1"/>
            <p:nvPr/>
          </p:nvSpPr>
          <p:spPr>
            <a:xfrm>
              <a:off x="2880320" y="4514579"/>
              <a:ext cx="2335311" cy="282573"/>
            </a:xfrm>
            <a:prstGeom prst="rect">
              <a:avLst/>
            </a:prstGeom>
            <a:noFill/>
          </p:spPr>
          <p:txBody>
            <a:bodyPr wrap="square" lIns="18000" tIns="18000" rIns="18000" bIns="1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150" normalizeH="0" baseline="0" noProof="0" dirty="0">
                  <a:ln>
                    <a:noFill/>
                  </a:ln>
                  <a:solidFill>
                    <a:prstClr val="black"/>
                  </a:solidFill>
                  <a:effectLst/>
                  <a:uLnTx/>
                  <a:uFillTx/>
                  <a:latin typeface="Calibri"/>
                  <a:ea typeface="ＭＳ Ｐゴシック" pitchFamily="50" charset="-128"/>
                  <a:cs typeface="+mn-cs"/>
                </a:rPr>
                <a:t>濃集メカニズム</a:t>
              </a:r>
            </a:p>
          </p:txBody>
        </p:sp>
        <p:pic>
          <p:nvPicPr>
            <p:cNvPr id="12" name="図 11"/>
            <p:cNvPicPr>
              <a:picLocks noChangeAspect="1"/>
            </p:cNvPicPr>
            <p:nvPr/>
          </p:nvPicPr>
          <p:blipFill>
            <a:blip r:embed="rId10"/>
            <a:stretch>
              <a:fillRect/>
            </a:stretch>
          </p:blipFill>
          <p:spPr>
            <a:xfrm>
              <a:off x="2777365" y="4904762"/>
              <a:ext cx="2363319" cy="1714022"/>
            </a:xfrm>
            <a:prstGeom prst="rect">
              <a:avLst/>
            </a:prstGeom>
          </p:spPr>
        </p:pic>
      </p:grpSp>
      <p:pic>
        <p:nvPicPr>
          <p:cNvPr id="2" name="図 1"/>
          <p:cNvPicPr>
            <a:picLocks noChangeAspect="1"/>
          </p:cNvPicPr>
          <p:nvPr/>
        </p:nvPicPr>
        <p:blipFill>
          <a:blip r:embed="rId11"/>
          <a:stretch>
            <a:fillRect/>
          </a:stretch>
        </p:blipFill>
        <p:spPr>
          <a:xfrm>
            <a:off x="9626163" y="573007"/>
            <a:ext cx="1573031" cy="3607041"/>
          </a:xfrm>
          <a:prstGeom prst="rect">
            <a:avLst/>
          </a:prstGeom>
        </p:spPr>
      </p:pic>
      <p:sp>
        <p:nvSpPr>
          <p:cNvPr id="106" name="テキスト ボックス 105"/>
          <p:cNvSpPr txBox="1"/>
          <p:nvPr/>
        </p:nvSpPr>
        <p:spPr>
          <a:xfrm>
            <a:off x="11397552" y="1057402"/>
            <a:ext cx="1504766"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正確な分析法確立 </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endPar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国際標準へ</a:t>
            </a:r>
            <a:endPar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9461852" y="4481581"/>
            <a:ext cx="3847478"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mn-cs"/>
              </a:rPr>
              <a:t>  ﾚｱﾒﾀﾙ濃度</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mn-cs"/>
              </a:rPr>
              <a:t>(</a:t>
            </a:r>
            <a:r>
              <a:rPr kumimoji="1" lang="en-US" altLang="ja-JP" sz="1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mn-cs"/>
              </a:rPr>
              <a:t>C</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mn-cs"/>
              </a:rPr>
              <a:t>が予測が可能に</a:t>
            </a:r>
            <a:endPar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mn-cs"/>
              </a:rPr>
              <a:t> C =  f</a:t>
            </a:r>
            <a:r>
              <a:rPr kumimoji="1" lang="en-US" altLang="ja-JP" sz="1800" b="0" i="1" u="none" strike="noStrike" kern="1200" cap="none" spc="0" normalizeH="0" baseline="-25000" noProof="0" dirty="0">
                <a:ln>
                  <a:noFill/>
                </a:ln>
                <a:solidFill>
                  <a:prstClr val="black"/>
                </a:solidFill>
                <a:effectLst/>
                <a:uLnTx/>
                <a:uFillTx/>
                <a:latin typeface="Arial" panose="020B0604020202020204" pitchFamily="34" charset="0"/>
                <a:ea typeface="ＭＳ Ｐゴシック" pitchFamily="50" charset="-128"/>
                <a:cs typeface="+mn-cs"/>
              </a:rPr>
              <a:t>1</a:t>
            </a:r>
            <a:r>
              <a:rPr kumimoji="1" lang="en-US" altLang="ja-JP" sz="1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mn-cs"/>
              </a:rPr>
              <a:t> (</a:t>
            </a:r>
            <a:r>
              <a:rPr kumimoji="1" lang="ja-JP" altLang="en-US" sz="1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mn-cs"/>
              </a:rPr>
              <a:t>海水深</a:t>
            </a:r>
            <a:r>
              <a:rPr kumimoji="1" lang="en-US" altLang="ja-JP" sz="1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mn-cs"/>
              </a:rPr>
              <a:t>) + f</a:t>
            </a:r>
            <a:r>
              <a:rPr kumimoji="1" lang="en-US" altLang="ja-JP" sz="1800" b="0" i="1" u="none" strike="noStrike" kern="1200" cap="none" spc="0" normalizeH="0" baseline="-25000" noProof="0" dirty="0">
                <a:ln>
                  <a:noFill/>
                </a:ln>
                <a:solidFill>
                  <a:prstClr val="black"/>
                </a:solidFill>
                <a:effectLst/>
                <a:uLnTx/>
                <a:uFillTx/>
                <a:latin typeface="Arial" panose="020B0604020202020204" pitchFamily="34" charset="0"/>
                <a:ea typeface="ＭＳ Ｐゴシック" pitchFamily="50" charset="-128"/>
                <a:cs typeface="+mn-cs"/>
              </a:rPr>
              <a:t>2</a:t>
            </a:r>
            <a:r>
              <a:rPr kumimoji="1" lang="en-US" altLang="ja-JP" sz="1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mn-cs"/>
              </a:rPr>
              <a:t> (</a:t>
            </a:r>
            <a:r>
              <a:rPr kumimoji="1" lang="ja-JP" altLang="en-US" sz="1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mn-cs"/>
              </a:rPr>
              <a:t>酸素濃度</a:t>
            </a:r>
            <a:r>
              <a:rPr kumimoji="1" lang="en-US" altLang="ja-JP" sz="1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mn-cs"/>
              </a:rPr>
              <a:t>) + …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mn-cs"/>
              </a:rPr>
              <a:t>本年度は拓洋第５海山にて上記関係式を構築。次年度の他の海域の調査で検証。</a:t>
            </a:r>
          </a:p>
        </p:txBody>
      </p:sp>
      <p:sp>
        <p:nvSpPr>
          <p:cNvPr id="15" name="正方形/長方形 14"/>
          <p:cNvSpPr/>
          <p:nvPr/>
        </p:nvSpPr>
        <p:spPr>
          <a:xfrm>
            <a:off x="9529418" y="4481581"/>
            <a:ext cx="3676849" cy="671371"/>
          </a:xfrm>
          <a:prstGeom prst="rect">
            <a:avLst/>
          </a:prstGeom>
          <a:noFill/>
          <a:ln w="5715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17" name="グループ化 16"/>
          <p:cNvGrpSpPr/>
          <p:nvPr/>
        </p:nvGrpSpPr>
        <p:grpSpPr>
          <a:xfrm>
            <a:off x="98370" y="4263393"/>
            <a:ext cx="2935381" cy="2456813"/>
            <a:chOff x="971108" y="4257640"/>
            <a:chExt cx="2935381" cy="2456813"/>
          </a:xfrm>
        </p:grpSpPr>
        <p:sp>
          <p:nvSpPr>
            <p:cNvPr id="70" name="テキスト ボックス 69"/>
            <p:cNvSpPr txBox="1"/>
            <p:nvPr/>
          </p:nvSpPr>
          <p:spPr>
            <a:xfrm>
              <a:off x="971108" y="4257640"/>
              <a:ext cx="2664296" cy="282573"/>
            </a:xfrm>
            <a:prstGeom prst="rect">
              <a:avLst/>
            </a:prstGeom>
            <a:noFill/>
          </p:spPr>
          <p:txBody>
            <a:bodyPr wrap="square" lIns="18000" tIns="18000" rIns="18000" bIns="1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150" normalizeH="0" baseline="0" noProof="0" dirty="0">
                  <a:ln>
                    <a:noFill/>
                  </a:ln>
                  <a:solidFill>
                    <a:prstClr val="black"/>
                  </a:solidFill>
                  <a:effectLst/>
                  <a:uLnTx/>
                  <a:uFillTx/>
                  <a:latin typeface="Calibri"/>
                  <a:ea typeface="ＭＳ Ｐゴシック" pitchFamily="50" charset="-128"/>
                  <a:cs typeface="+mn-cs"/>
                </a:rPr>
                <a:t>水深とﾚｱﾒﾀﾙ濃度の関係</a:t>
              </a:r>
            </a:p>
          </p:txBody>
        </p:sp>
        <p:grpSp>
          <p:nvGrpSpPr>
            <p:cNvPr id="5" name="グループ化 4"/>
            <p:cNvGrpSpPr/>
            <p:nvPr/>
          </p:nvGrpSpPr>
          <p:grpSpPr>
            <a:xfrm>
              <a:off x="1012628" y="4622416"/>
              <a:ext cx="2893861" cy="2092037"/>
              <a:chOff x="2303453" y="1876186"/>
              <a:chExt cx="2586223" cy="1869639"/>
            </a:xfrm>
          </p:grpSpPr>
          <p:pic>
            <p:nvPicPr>
              <p:cNvPr id="8" name="図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03453" y="1876186"/>
                <a:ext cx="2586223" cy="1849241"/>
              </a:xfrm>
              <a:prstGeom prst="rect">
                <a:avLst/>
              </a:prstGeom>
              <a:solidFill>
                <a:schemeClr val="bg1"/>
              </a:solidFill>
            </p:spPr>
          </p:pic>
          <p:sp>
            <p:nvSpPr>
              <p:cNvPr id="64" name="テキスト ボックス 63"/>
              <p:cNvSpPr txBox="1"/>
              <p:nvPr/>
            </p:nvSpPr>
            <p:spPr>
              <a:xfrm>
                <a:off x="2810611" y="3530381"/>
                <a:ext cx="196560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err="1">
                    <a:ln>
                      <a:noFill/>
                    </a:ln>
                    <a:solidFill>
                      <a:prstClr val="black"/>
                    </a:solidFill>
                    <a:effectLst/>
                    <a:uLnTx/>
                    <a:uFillTx/>
                    <a:latin typeface="Calibri"/>
                    <a:ea typeface="ＭＳ Ｐゴシック" pitchFamily="50" charset="-128"/>
                    <a:cs typeface="+mn-cs"/>
                  </a:rPr>
                  <a:t>Hallbach</a:t>
                </a:r>
                <a:r>
                  <a:rPr kumimoji="1" lang="en-US" altLang="ja-JP" sz="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(1984) </a:t>
                </a:r>
                <a:r>
                  <a:rPr kumimoji="1" lang="ja-JP" altLang="en-US" sz="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臼井ら</a:t>
                </a:r>
                <a:r>
                  <a:rPr kumimoji="1" lang="en-US" altLang="ja-JP" sz="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(2011)</a:t>
                </a:r>
                <a:endParaRPr kumimoji="1" lang="ja-JP" altLang="en-US" sz="8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101" name="テキスト ボックス 100"/>
              <p:cNvSpPr txBox="1"/>
              <p:nvPr/>
            </p:nvSpPr>
            <p:spPr>
              <a:xfrm>
                <a:off x="3419872" y="2636912"/>
                <a:ext cx="241536" cy="151768"/>
              </a:xfrm>
              <a:prstGeom prst="rect">
                <a:avLst/>
              </a:prstGeom>
              <a:noFill/>
            </p:spPr>
            <p:txBody>
              <a:bodyPr wrap="none" lIns="18000" tIns="18000" rIns="18000" bIns="18000" rtlCol="0">
                <a:sp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FF3300"/>
                    </a:solidFill>
                    <a:effectLst/>
                    <a:uLnTx/>
                    <a:uFillTx/>
                    <a:latin typeface="Calibri"/>
                    <a:ea typeface="ＭＳ Ｐゴシック" pitchFamily="50" charset="-128"/>
                    <a:cs typeface="+mn-cs"/>
                  </a:rPr>
                  <a:t>濃集</a:t>
                </a:r>
              </a:p>
            </p:txBody>
          </p:sp>
          <p:sp>
            <p:nvSpPr>
              <p:cNvPr id="102" name="テキスト ボックス 101"/>
              <p:cNvSpPr txBox="1"/>
              <p:nvPr/>
            </p:nvSpPr>
            <p:spPr>
              <a:xfrm>
                <a:off x="4572000" y="2636912"/>
                <a:ext cx="241536" cy="151768"/>
              </a:xfrm>
              <a:prstGeom prst="rect">
                <a:avLst/>
              </a:prstGeom>
              <a:noFill/>
            </p:spPr>
            <p:txBody>
              <a:bodyPr wrap="none" lIns="18000" tIns="18000" rIns="18000" bIns="18000" rtlCol="0">
                <a:sp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FF3300"/>
                    </a:solidFill>
                    <a:effectLst/>
                    <a:uLnTx/>
                    <a:uFillTx/>
                    <a:latin typeface="Calibri"/>
                    <a:ea typeface="ＭＳ Ｐゴシック" pitchFamily="50" charset="-128"/>
                    <a:cs typeface="+mn-cs"/>
                  </a:rPr>
                  <a:t>濃集</a:t>
                </a:r>
              </a:p>
            </p:txBody>
          </p:sp>
        </p:grpSp>
      </p:grpSp>
      <p:sp>
        <p:nvSpPr>
          <p:cNvPr id="67" name="コンテンツ プレースホルダー 2"/>
          <p:cNvSpPr txBox="1">
            <a:spLocks/>
          </p:cNvSpPr>
          <p:nvPr/>
        </p:nvSpPr>
        <p:spPr>
          <a:xfrm>
            <a:off x="3035507" y="5672001"/>
            <a:ext cx="1354037" cy="687670"/>
          </a:xfrm>
          <a:prstGeom prst="rect">
            <a:avLst/>
          </a:prstGeom>
          <a:solidFill>
            <a:srgbClr val="0000FF"/>
          </a:solidFill>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Tx/>
              <a:buSzTx/>
              <a:buFont typeface="Arial" panose="020B0604020202020204" pitchFamily="34" charset="0"/>
              <a:buNone/>
              <a:tabLst/>
              <a:defRPr kumimoji="1" sz="1200" b="1" i="0" u="none" strike="noStrike" cap="none" spc="0" normalizeH="0" baseline="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defRPr>
            </a:lvl1pPr>
            <a:lvl2pPr marL="742950" indent="-285750" defTabSz="914400">
              <a:spcBef>
                <a:spcPct val="20000"/>
              </a:spcBef>
              <a:buFont typeface="Arial" panose="020B0604020202020204" pitchFamily="34" charset="0"/>
              <a:buChar char="–"/>
              <a:defRPr kumimoji="1" sz="2800"/>
            </a:lvl2pPr>
            <a:lvl3pPr marL="1143000" indent="-228600" defTabSz="914400">
              <a:spcBef>
                <a:spcPct val="20000"/>
              </a:spcBef>
              <a:buFont typeface="Arial" panose="020B0604020202020204" pitchFamily="34" charset="0"/>
              <a:buChar char="•"/>
              <a:defRPr kumimoji="1" sz="2400"/>
            </a:lvl3pPr>
            <a:lvl4pPr marL="1600200" indent="-228600" defTabSz="914400">
              <a:spcBef>
                <a:spcPct val="20000"/>
              </a:spcBef>
              <a:buFont typeface="Arial" panose="020B0604020202020204" pitchFamily="34" charset="0"/>
              <a:buChar char="–"/>
              <a:defRPr kumimoji="1" sz="2000"/>
            </a:lvl4pPr>
            <a:lvl5pPr marL="2057400" indent="-228600" defTabSz="914400">
              <a:spcBef>
                <a:spcPct val="20000"/>
              </a:spcBef>
              <a:buFont typeface="Arial" panose="020B0604020202020204" pitchFamily="34" charset="0"/>
              <a:buChar char="»"/>
              <a:defRPr kumimoji="1" sz="2000"/>
            </a:lvl5pPr>
            <a:lvl6pPr marL="2514600" indent="-228600" defTabSz="914400">
              <a:spcBef>
                <a:spcPct val="20000"/>
              </a:spcBef>
              <a:buFont typeface="Arial" panose="020B0604020202020204" pitchFamily="34" charset="0"/>
              <a:buChar char="•"/>
              <a:defRPr kumimoji="1" sz="2000"/>
            </a:lvl6pPr>
            <a:lvl7pPr marL="2971800" indent="-228600" defTabSz="914400">
              <a:spcBef>
                <a:spcPct val="20000"/>
              </a:spcBef>
              <a:buFont typeface="Arial" panose="020B0604020202020204" pitchFamily="34" charset="0"/>
              <a:buChar char="•"/>
              <a:defRPr kumimoji="1" sz="2000"/>
            </a:lvl7pPr>
            <a:lvl8pPr marL="3429000" indent="-228600" defTabSz="914400">
              <a:spcBef>
                <a:spcPct val="20000"/>
              </a:spcBef>
              <a:buFont typeface="Arial" panose="020B0604020202020204" pitchFamily="34" charset="0"/>
              <a:buChar char="•"/>
              <a:defRPr kumimoji="1" sz="2000"/>
            </a:lvl8pPr>
            <a:lvl9pPr marL="3886200" indent="-228600" defTabSz="914400">
              <a:spcBef>
                <a:spcPct val="20000"/>
              </a:spcBef>
              <a:buFont typeface="Arial" panose="020B0604020202020204" pitchFamily="34" charset="0"/>
              <a:buChar char="•"/>
              <a:defRPr kumimoji="1" sz="20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ﾚｱﾒﾀﾙ，貴金属濃度</a:t>
            </a:r>
            <a:r>
              <a:rPr kumimoji="1" lang="ja-JP" altLang="en-US" sz="1200" b="1"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は水深</a:t>
            </a:r>
            <a:r>
              <a:rPr kumimoji="1" lang="en-US" altLang="ja-JP" sz="12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t>
            </a:r>
            <a:r>
              <a:rPr kumimoji="1" lang="ja-JP" altLang="en-US" sz="1200" b="1"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酸素濃度</a:t>
            </a:r>
            <a:r>
              <a:rPr kumimoji="1" lang="en-US" altLang="ja-JP" sz="12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t>
            </a:r>
            <a:r>
              <a:rPr kumimoji="1" lang="ja-JP" altLang="en-US" sz="1200" b="1"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と関係</a:t>
            </a:r>
            <a:r>
              <a:rPr kumimoji="1" lang="en-US" altLang="ja-JP" sz="1200" b="1"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t>
            </a:r>
            <a:r>
              <a:rPr kumimoji="1" lang="ja-JP" altLang="en-US" sz="1200" b="1"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仮説</a:t>
            </a:r>
            <a:r>
              <a:rPr kumimoji="1" lang="en-US" altLang="ja-JP" sz="12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t>
            </a:r>
            <a:endParaRPr kumimoji="1" lang="ja-JP" altLang="en-US" sz="12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pic>
        <p:nvPicPr>
          <p:cNvPr id="71" name="図 7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60967" y="4290880"/>
            <a:ext cx="2690789" cy="1286085"/>
          </a:xfrm>
          <a:prstGeom prst="rect">
            <a:avLst/>
          </a:prstGeom>
        </p:spPr>
      </p:pic>
      <p:sp>
        <p:nvSpPr>
          <p:cNvPr id="73" name="コンテンツ プレースホルダー 2"/>
          <p:cNvSpPr txBox="1">
            <a:spLocks/>
          </p:cNvSpPr>
          <p:nvPr/>
        </p:nvSpPr>
        <p:spPr>
          <a:xfrm>
            <a:off x="5366068" y="5649206"/>
            <a:ext cx="3043584" cy="480274"/>
          </a:xfrm>
          <a:prstGeom prst="rect">
            <a:avLst/>
          </a:prstGeom>
          <a:solidFill>
            <a:srgbClr val="0000FF"/>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北西太平洋のマンガンクラストは，</a:t>
            </a:r>
            <a:r>
              <a:rPr kumimoji="1" lang="en-US" altLang="ja-JP" sz="12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Co, Ni, </a:t>
            </a:r>
            <a:r>
              <a:rPr kumimoji="1" lang="en-US" altLang="ja-JP" sz="1200" b="1"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Te</a:t>
            </a:r>
            <a:r>
              <a:rPr kumimoji="1" lang="en-US" altLang="ja-JP" sz="12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Pt</a:t>
            </a:r>
            <a:r>
              <a:rPr kumimoji="1" lang="ja-JP" altLang="en-US" sz="12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などのレアメタル，貴金属に富む</a:t>
            </a:r>
          </a:p>
        </p:txBody>
      </p:sp>
      <p:sp>
        <p:nvSpPr>
          <p:cNvPr id="75" name="コンテンツ プレースホルダー 2"/>
          <p:cNvSpPr txBox="1">
            <a:spLocks/>
          </p:cNvSpPr>
          <p:nvPr/>
        </p:nvSpPr>
        <p:spPr>
          <a:xfrm>
            <a:off x="1018513" y="3431408"/>
            <a:ext cx="1767598" cy="433469"/>
          </a:xfrm>
          <a:prstGeom prst="rect">
            <a:avLst/>
          </a:prstGeom>
          <a:solidFill>
            <a:srgbClr val="0000FF"/>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12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1000m-5500m</a:t>
            </a:r>
            <a:r>
              <a:rPr kumimoji="1" lang="ja-JP" altLang="en-US" sz="12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の海山斜面にまんべんなく存在。</a:t>
            </a:r>
          </a:p>
        </p:txBody>
      </p:sp>
      <p:sp>
        <p:nvSpPr>
          <p:cNvPr id="76" name="コンテンツ プレースホルダー 2"/>
          <p:cNvSpPr txBox="1">
            <a:spLocks/>
          </p:cNvSpPr>
          <p:nvPr/>
        </p:nvSpPr>
        <p:spPr>
          <a:xfrm>
            <a:off x="1659376" y="2322810"/>
            <a:ext cx="1454125" cy="553065"/>
          </a:xfrm>
          <a:prstGeom prst="rect">
            <a:avLst/>
          </a:prstGeom>
          <a:solidFill>
            <a:srgbClr val="0000FF"/>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数</a:t>
            </a:r>
            <a:r>
              <a:rPr kumimoji="1" lang="en-US" altLang="ja-JP" sz="1200" b="1" i="0" u="none" strike="noStrike" kern="1200" cap="none" spc="0" normalizeH="0" baseline="0" noProof="0">
                <a:ln>
                  <a:noFill/>
                </a:ln>
                <a:solidFill>
                  <a:srgbClr val="FFFF00"/>
                </a:solidFill>
                <a:effectLst/>
                <a:uLnTx/>
                <a:uFillTx/>
                <a:latin typeface="Calibri"/>
                <a:ea typeface="ＭＳ Ｐゴシック" panose="020B0600070205080204" pitchFamily="50" charset="-128"/>
                <a:cs typeface="+mn-cs"/>
              </a:rPr>
              <a:t>mm/</a:t>
            </a:r>
            <a:r>
              <a:rPr kumimoji="1" lang="ja-JP" altLang="en-US" sz="1200" b="1" i="0" u="none" strike="noStrike" kern="1200" cap="none" spc="0" normalizeH="0" baseline="0" noProof="0">
                <a:ln>
                  <a:noFill/>
                </a:ln>
                <a:solidFill>
                  <a:srgbClr val="FFFF00"/>
                </a:solidFill>
                <a:effectLst/>
                <a:uLnTx/>
                <a:uFillTx/>
                <a:latin typeface="Calibri"/>
                <a:ea typeface="ＭＳ Ｐゴシック" panose="020B0600070205080204" pitchFamily="50" charset="-128"/>
                <a:cs typeface="+mn-cs"/>
              </a:rPr>
              <a:t>百万年</a:t>
            </a:r>
            <a:r>
              <a:rPr kumimoji="1" lang="ja-JP" altLang="en-US" sz="12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（年数</a:t>
            </a:r>
            <a:r>
              <a:rPr kumimoji="1" lang="en-US" altLang="ja-JP" sz="1200" b="1" i="0" u="none" strike="noStrike" kern="1200" cap="none" spc="0" normalizeH="0" baseline="0" noProof="0">
                <a:ln>
                  <a:noFill/>
                </a:ln>
                <a:solidFill>
                  <a:srgbClr val="FFFF00"/>
                </a:solidFill>
                <a:effectLst/>
                <a:uLnTx/>
                <a:uFillTx/>
                <a:latin typeface="Calibri"/>
                <a:ea typeface="ＭＳ Ｐゴシック" panose="020B0600070205080204" pitchFamily="50" charset="-128"/>
                <a:cs typeface="+mn-cs"/>
              </a:rPr>
              <a:t>nm</a:t>
            </a:r>
            <a:r>
              <a:rPr kumimoji="1" lang="ja-JP" altLang="en-US" sz="1200" b="1" i="0" u="none" strike="noStrike" kern="1200" cap="none" spc="0" normalizeH="0" baseline="0" noProof="0">
                <a:ln>
                  <a:noFill/>
                </a:ln>
                <a:solidFill>
                  <a:srgbClr val="FFFF00"/>
                </a:solidFill>
                <a:effectLst/>
                <a:uLnTx/>
                <a:uFillTx/>
                <a:latin typeface="Calibri"/>
                <a:ea typeface="ＭＳ Ｐゴシック" panose="020B0600070205080204" pitchFamily="50" charset="-128"/>
                <a:cs typeface="+mn-cs"/>
              </a:rPr>
              <a:t>）</a:t>
            </a:r>
            <a:r>
              <a:rPr kumimoji="1" lang="ja-JP" altLang="en-US" sz="12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で成長</a:t>
            </a:r>
          </a:p>
        </p:txBody>
      </p:sp>
      <p:sp>
        <p:nvSpPr>
          <p:cNvPr id="107" name="コンテンツ プレースホルダー 2"/>
          <p:cNvSpPr txBox="1">
            <a:spLocks/>
          </p:cNvSpPr>
          <p:nvPr/>
        </p:nvSpPr>
        <p:spPr>
          <a:xfrm>
            <a:off x="5281541" y="1522231"/>
            <a:ext cx="1261383" cy="993723"/>
          </a:xfrm>
          <a:prstGeom prst="rect">
            <a:avLst/>
          </a:prstGeom>
          <a:solidFill>
            <a:srgbClr val="0000FF"/>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1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クラストへの吸着，とりこみの化学的構造がレアメタル，貴金属の濃集をコントロール</a:t>
            </a:r>
          </a:p>
        </p:txBody>
      </p:sp>
      <p:sp>
        <p:nvSpPr>
          <p:cNvPr id="111" name="コンテンツ プレースホルダー 2"/>
          <p:cNvSpPr txBox="1">
            <a:spLocks/>
          </p:cNvSpPr>
          <p:nvPr/>
        </p:nvSpPr>
        <p:spPr>
          <a:xfrm>
            <a:off x="3492559" y="2962524"/>
            <a:ext cx="1444176" cy="473237"/>
          </a:xfrm>
          <a:prstGeom prst="rect">
            <a:avLst/>
          </a:prstGeom>
          <a:solidFill>
            <a:srgbClr val="0000FF"/>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レアアースは海水起源</a:t>
            </a:r>
          </a:p>
        </p:txBody>
      </p:sp>
      <p:cxnSp>
        <p:nvCxnSpPr>
          <p:cNvPr id="19" name="直線コネクタ 18"/>
          <p:cNvCxnSpPr>
            <a:cxnSpLocks/>
          </p:cNvCxnSpPr>
          <p:nvPr/>
        </p:nvCxnSpPr>
        <p:spPr>
          <a:xfrm>
            <a:off x="3591982" y="4167217"/>
            <a:ext cx="2835482" cy="96176"/>
          </a:xfrm>
          <a:prstGeom prst="line">
            <a:avLst/>
          </a:prstGeom>
          <a:ln w="28575">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a:cxnSpLocks/>
          </p:cNvCxnSpPr>
          <p:nvPr/>
        </p:nvCxnSpPr>
        <p:spPr>
          <a:xfrm>
            <a:off x="3460226" y="4371572"/>
            <a:ext cx="2361927" cy="932949"/>
          </a:xfrm>
          <a:prstGeom prst="line">
            <a:avLst/>
          </a:prstGeom>
          <a:ln w="28575">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a:cxnSpLocks/>
          </p:cNvCxnSpPr>
          <p:nvPr/>
        </p:nvCxnSpPr>
        <p:spPr>
          <a:xfrm flipH="1" flipV="1">
            <a:off x="6663828" y="2653871"/>
            <a:ext cx="41291" cy="1568768"/>
          </a:xfrm>
          <a:prstGeom prst="line">
            <a:avLst/>
          </a:prstGeom>
          <a:ln w="28575">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a:cxnSpLocks/>
          </p:cNvCxnSpPr>
          <p:nvPr/>
        </p:nvCxnSpPr>
        <p:spPr>
          <a:xfrm flipV="1">
            <a:off x="6881283" y="2692711"/>
            <a:ext cx="1060363" cy="1570682"/>
          </a:xfrm>
          <a:prstGeom prst="line">
            <a:avLst/>
          </a:prstGeom>
          <a:ln w="28575">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コンテンツ プレースホルダー 2"/>
          <p:cNvSpPr txBox="1">
            <a:spLocks/>
          </p:cNvSpPr>
          <p:nvPr/>
        </p:nvSpPr>
        <p:spPr>
          <a:xfrm>
            <a:off x="6705119" y="3618863"/>
            <a:ext cx="1704533" cy="437763"/>
          </a:xfrm>
          <a:prstGeom prst="rect">
            <a:avLst/>
          </a:prstGeom>
          <a:solidFill>
            <a:srgbClr val="0000FF"/>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成長開始と成長には微生物が関与（仮説）</a:t>
            </a:r>
          </a:p>
        </p:txBody>
      </p:sp>
      <p:sp>
        <p:nvSpPr>
          <p:cNvPr id="31" name="テキスト ボックス 30"/>
          <p:cNvSpPr txBox="1"/>
          <p:nvPr/>
        </p:nvSpPr>
        <p:spPr>
          <a:xfrm>
            <a:off x="5061637" y="3894545"/>
            <a:ext cx="1114408" cy="307777"/>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defPPr>
              <a:defRPr lang="en-US"/>
            </a:defPPr>
            <a:lvl1pPr marR="0" lvl="0" indent="0" algn="ctr" defTabSz="914400" fontAlgn="auto">
              <a:lnSpc>
                <a:spcPct val="100000"/>
              </a:lnSpc>
              <a:spcBef>
                <a:spcPts val="0"/>
              </a:spcBef>
              <a:spcAft>
                <a:spcPts val="0"/>
              </a:spcAft>
              <a:buClrTx/>
              <a:buSzTx/>
              <a:buFontTx/>
              <a:buNone/>
              <a:tabLst/>
              <a:defRPr kumimoji="1" sz="1200" b="1" i="0" u="none" strike="noStrike" cap="none" spc="0" normalizeH="0" baseline="0">
                <a:ln>
                  <a:noFill/>
                </a:ln>
                <a:solidFill>
                  <a:srgbClr val="0000FF"/>
                </a:solidFill>
                <a:effectLst/>
                <a:uLnTx/>
                <a:uFillTx/>
                <a:latin typeface="Calibri"/>
                <a:ea typeface="ＭＳ Ｐゴシック" panose="020B060007020508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err="1">
                <a:ln>
                  <a:noFill/>
                </a:ln>
                <a:solidFill>
                  <a:srgbClr val="0000FF"/>
                </a:solidFill>
                <a:effectLst/>
                <a:uLnTx/>
                <a:uFillTx/>
                <a:latin typeface="Calibri"/>
                <a:ea typeface="ＭＳ Ｐゴシック" panose="020B0600070205080204" pitchFamily="50" charset="-128"/>
                <a:cs typeface="+mn-cs"/>
              </a:rPr>
              <a:t>ｃ</a:t>
            </a:r>
            <a:r>
              <a:rPr kumimoji="1" lang="en-US" altLang="ja-JP" sz="1200" b="1"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m</a:t>
            </a:r>
            <a:r>
              <a:rPr kumimoji="1" lang="ja-JP" altLang="en-US" sz="1200" b="1"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スケール</a:t>
            </a:r>
          </a:p>
        </p:txBody>
      </p:sp>
      <p:sp>
        <p:nvSpPr>
          <p:cNvPr id="114" name="テキスト ボックス 113"/>
          <p:cNvSpPr txBox="1"/>
          <p:nvPr/>
        </p:nvSpPr>
        <p:spPr>
          <a:xfrm>
            <a:off x="5632349" y="2638866"/>
            <a:ext cx="979755" cy="276999"/>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defPPr>
              <a:defRPr lang="en-US"/>
            </a:defPPr>
            <a:lvl1pPr marR="0" lvl="0" indent="0" algn="ctr" defTabSz="914400" fontAlgn="auto">
              <a:lnSpc>
                <a:spcPct val="100000"/>
              </a:lnSpc>
              <a:spcBef>
                <a:spcPts val="0"/>
              </a:spcBef>
              <a:spcAft>
                <a:spcPts val="0"/>
              </a:spcAft>
              <a:buClrTx/>
              <a:buSzTx/>
              <a:buFontTx/>
              <a:buNone/>
              <a:tabLst/>
              <a:defRPr kumimoji="1" sz="1200" b="1" i="0" u="none" strike="noStrike" cap="none" spc="0" normalizeH="0" baseline="0">
                <a:ln>
                  <a:noFill/>
                </a:ln>
                <a:solidFill>
                  <a:srgbClr val="0000FF"/>
                </a:solidFill>
                <a:effectLst/>
                <a:uLnTx/>
                <a:uFillTx/>
                <a:latin typeface="Calibri"/>
                <a:ea typeface="ＭＳ Ｐゴシック" panose="020B060007020508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nm</a:t>
            </a:r>
            <a:r>
              <a:rPr kumimoji="1" lang="ja-JP" altLang="en-US" sz="1200" b="1"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スケール</a:t>
            </a:r>
          </a:p>
        </p:txBody>
      </p:sp>
      <p:sp>
        <p:nvSpPr>
          <p:cNvPr id="109" name="角丸四角形 5"/>
          <p:cNvSpPr/>
          <p:nvPr/>
        </p:nvSpPr>
        <p:spPr>
          <a:xfrm>
            <a:off x="3006409" y="5192647"/>
            <a:ext cx="961055" cy="310104"/>
          </a:xfrm>
          <a:prstGeom prst="round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酸素濃度</a:t>
            </a:r>
          </a:p>
        </p:txBody>
      </p:sp>
    </p:spTree>
    <p:extLst>
      <p:ext uri="{BB962C8B-B14F-4D97-AF65-F5344CB8AC3E}">
        <p14:creationId xmlns:p14="http://schemas.microsoft.com/office/powerpoint/2010/main" val="687264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1559527" y="419098"/>
            <a:ext cx="6092105" cy="5563159"/>
            <a:chOff x="1559527" y="530137"/>
            <a:chExt cx="6402968" cy="5847032"/>
          </a:xfrm>
        </p:grpSpPr>
        <p:pic>
          <p:nvPicPr>
            <p:cNvPr id="3" name="図 2"/>
            <p:cNvPicPr>
              <a:picLocks noChangeAspect="1"/>
            </p:cNvPicPr>
            <p:nvPr/>
          </p:nvPicPr>
          <p:blipFill>
            <a:blip r:embed="rId2"/>
            <a:stretch>
              <a:fillRect/>
            </a:stretch>
          </p:blipFill>
          <p:spPr>
            <a:xfrm>
              <a:off x="1559527" y="530137"/>
              <a:ext cx="6284193" cy="5847032"/>
            </a:xfrm>
            <a:prstGeom prst="rect">
              <a:avLst/>
            </a:prstGeom>
          </p:spPr>
        </p:pic>
        <p:sp>
          <p:nvSpPr>
            <p:cNvPr id="14" name="テキスト ボックス 13"/>
            <p:cNvSpPr txBox="1"/>
            <p:nvPr/>
          </p:nvSpPr>
          <p:spPr>
            <a:xfrm>
              <a:off x="3822751" y="530137"/>
              <a:ext cx="142218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Aharoni" panose="02010803020104030203" pitchFamily="2" charset="-79"/>
                </a:rPr>
                <a:t>調査海域</a:t>
              </a:r>
            </a:p>
          </p:txBody>
        </p:sp>
        <p:sp>
          <p:nvSpPr>
            <p:cNvPr id="12" name="正方形/長方形 11"/>
            <p:cNvSpPr/>
            <p:nvPr/>
          </p:nvSpPr>
          <p:spPr>
            <a:xfrm>
              <a:off x="5928360" y="5268432"/>
              <a:ext cx="426720" cy="411797"/>
            </a:xfrm>
            <a:prstGeom prst="rect">
              <a:avLst/>
            </a:prstGeom>
            <a:noFill/>
            <a:ln w="38100" cap="flat" cmpd="sng" algn="ctr">
              <a:solidFill>
                <a:srgbClr val="3333FF"/>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正方形/長方形 12"/>
            <p:cNvSpPr/>
            <p:nvPr/>
          </p:nvSpPr>
          <p:spPr>
            <a:xfrm>
              <a:off x="5058990" y="4385226"/>
              <a:ext cx="2903505" cy="630819"/>
            </a:xfrm>
            <a:prstGeom prst="rect">
              <a:avLst/>
            </a:prstGeom>
            <a:solidFill>
              <a:sysClr val="window" lastClr="FFFFFF"/>
            </a:solidFill>
            <a:ln w="25400" cap="flat" cmpd="sng" algn="ctr">
              <a:solidFill>
                <a:srgbClr val="3F22EA"/>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a:noFill/>
                  </a:ln>
                  <a:solidFill>
                    <a:srgbClr val="3F22EA"/>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これまでの複数の調査</a:t>
              </a:r>
              <a:endParaRPr kumimoji="0" lang="ja-JP" altLang="en-US" sz="1800" b="1" i="0" u="none" strike="noStrike" kern="1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00" cap="none" spc="0" normalizeH="0" baseline="0" noProof="0" dirty="0">
                  <a:ln>
                    <a:noFill/>
                  </a:ln>
                  <a:solidFill>
                    <a:srgbClr val="3F22EA"/>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1100</a:t>
              </a:r>
              <a:r>
                <a:rPr kumimoji="0" lang="en-US" altLang="ja-JP" sz="1800" b="1" i="0" u="none" strike="noStrike" kern="100" cap="none" spc="0" normalizeH="0" baseline="0" noProof="0" dirty="0">
                  <a:ln>
                    <a:noFill/>
                  </a:ln>
                  <a:solidFill>
                    <a:srgbClr val="3F22EA"/>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a:t>
              </a:r>
              <a:r>
                <a:rPr kumimoji="0" lang="ja-JP" altLang="en-US" sz="1800" b="1" i="0" u="none" strike="noStrike" kern="100" cap="none" spc="0" normalizeH="0" baseline="0" noProof="0" dirty="0">
                  <a:ln>
                    <a:noFill/>
                  </a:ln>
                  <a:solidFill>
                    <a:srgbClr val="3F22EA"/>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0" lang="en-US" sz="1800" b="1" i="0" u="none" strike="noStrike" kern="100" cap="none" spc="0" normalizeH="0" baseline="0" noProof="0" dirty="0">
                  <a:ln>
                    <a:noFill/>
                  </a:ln>
                  <a:solidFill>
                    <a:srgbClr val="3F22EA"/>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5500</a:t>
              </a:r>
              <a:r>
                <a:rPr kumimoji="0" lang="en-US" altLang="ja-JP" sz="1800" b="1" i="0" u="none" strike="noStrike" kern="100" cap="none" spc="0" normalizeH="0" baseline="0" noProof="0" dirty="0">
                  <a:ln>
                    <a:noFill/>
                  </a:ln>
                  <a:solidFill>
                    <a:srgbClr val="3F22EA"/>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a:t>
              </a:r>
              <a:r>
                <a:rPr kumimoji="0" lang="ja-JP" altLang="en-US" sz="1800" b="1" i="0" u="none" strike="noStrike" kern="100" cap="none" spc="0" normalizeH="0" baseline="0" noProof="0" dirty="0">
                  <a:ln>
                    <a:noFill/>
                  </a:ln>
                  <a:solidFill>
                    <a:srgbClr val="3F22EA"/>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クラスト</a:t>
              </a:r>
              <a:endParaRPr kumimoji="0" lang="ja-JP" altLang="en-US" sz="1800" b="1" i="0" u="none" strike="noStrike" kern="1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15" name="正方形/長方形 14"/>
            <p:cNvSpPr/>
            <p:nvPr/>
          </p:nvSpPr>
          <p:spPr>
            <a:xfrm>
              <a:off x="2663445" y="2356351"/>
              <a:ext cx="1171575" cy="4857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約</a:t>
              </a:r>
              <a:r>
                <a:rPr kumimoji="0" lang="en-US" sz="1600" b="1" i="0" u="none" strike="noStrike" kern="100" cap="none" spc="0" normalizeH="0" baseline="0" noProof="0" dirty="0">
                  <a:ln>
                    <a:noFill/>
                  </a:ln>
                  <a:solidFill>
                    <a:prstClr val="black"/>
                  </a:solidFill>
                  <a:effectLst/>
                  <a:uLnTx/>
                  <a:uFillTx/>
                  <a:latin typeface="Calibri" panose="020F0502020204030204"/>
                  <a:ea typeface="ＭＳ Ｐゴシック" charset="-128"/>
                  <a:cs typeface="Times New Roman" panose="02020603050405020304" pitchFamily="18" charset="0"/>
                </a:rPr>
                <a:t>350</a:t>
              </a:r>
              <a:r>
                <a:rPr kumimoji="0" lang="ja-JP" altLang="en-US" sz="16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ｋｍ</a:t>
              </a:r>
              <a:endParaRPr kumimoji="0" lang="ja-JP" altLang="en-US" sz="2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 name="正方形/長方形 15"/>
            <p:cNvSpPr/>
            <p:nvPr/>
          </p:nvSpPr>
          <p:spPr>
            <a:xfrm>
              <a:off x="3785770" y="2239482"/>
              <a:ext cx="294740" cy="232727"/>
            </a:xfrm>
            <a:prstGeom prst="rect">
              <a:avLst/>
            </a:prstGeom>
            <a:noFill/>
            <a:ln w="38100" cap="flat" cmpd="sng" algn="ctr">
              <a:solidFill>
                <a:srgbClr val="3333FF"/>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latin typeface="Calibri" panose="020F0502020204030204"/>
                <a:ea typeface="游ゴシック" panose="020B0400000000000000" pitchFamily="50" charset="-128"/>
              </a:endParaRPr>
            </a:p>
          </p:txBody>
        </p:sp>
        <p:sp>
          <p:nvSpPr>
            <p:cNvPr id="17" name="正方形/長方形 16"/>
            <p:cNvSpPr/>
            <p:nvPr/>
          </p:nvSpPr>
          <p:spPr>
            <a:xfrm>
              <a:off x="4278630" y="2264326"/>
              <a:ext cx="2677471" cy="641511"/>
            </a:xfrm>
            <a:prstGeom prst="rect">
              <a:avLst/>
            </a:prstGeom>
            <a:solidFill>
              <a:sysClr val="window" lastClr="FFFFFF"/>
            </a:solidFill>
            <a:ln w="38100" cap="flat" cmpd="sng" algn="ctr">
              <a:solidFill>
                <a:srgbClr val="00206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a:noFill/>
                  </a:ln>
                  <a:solidFill>
                    <a:srgbClr val="00206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プレート年代：</a:t>
              </a:r>
              <a:r>
                <a:rPr kumimoji="0" lang="en-US" altLang="ja-JP" sz="1800" b="1" i="0" u="none" strike="noStrike" kern="100" cap="none" spc="0" normalizeH="0" baseline="0" noProof="0" dirty="0">
                  <a:ln>
                    <a:noFill/>
                  </a:ln>
                  <a:solidFill>
                    <a:srgbClr val="00206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142Ma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a:noFill/>
                  </a:ln>
                  <a:solidFill>
                    <a:srgbClr val="00206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海山年代：</a:t>
              </a:r>
              <a:r>
                <a:rPr kumimoji="0" lang="en-US" altLang="ja-JP" sz="1800" b="1" i="0" u="none" strike="noStrike" kern="100" cap="none" spc="0" normalizeH="0" baseline="0" noProof="0" dirty="0">
                  <a:ln>
                    <a:noFill/>
                  </a:ln>
                  <a:solidFill>
                    <a:srgbClr val="00206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118Ma</a:t>
              </a:r>
              <a:endParaRPr kumimoji="0" lang="ja-JP" altLang="en-US" sz="1800" b="1" i="0" u="none" strike="noStrike" kern="100" cap="none" spc="0" normalizeH="0" baseline="0" noProof="0" dirty="0">
                <a:ln>
                  <a:noFill/>
                </a:ln>
                <a:solidFill>
                  <a:srgbClr val="00206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cxnSp>
          <p:nvCxnSpPr>
            <p:cNvPr id="18" name="直線矢印コネクタ 17"/>
            <p:cNvCxnSpPr>
              <a:cxnSpLocks/>
            </p:cNvCxnSpPr>
            <p:nvPr/>
          </p:nvCxnSpPr>
          <p:spPr>
            <a:xfrm>
              <a:off x="3016567" y="2081288"/>
              <a:ext cx="769203" cy="183038"/>
            </a:xfrm>
            <a:prstGeom prst="straightConnector1">
              <a:avLst/>
            </a:prstGeom>
            <a:noFill/>
            <a:ln w="38100" cap="flat" cmpd="sng" algn="ctr">
              <a:solidFill>
                <a:sysClr val="windowText" lastClr="000000"/>
              </a:solidFill>
              <a:prstDash val="solid"/>
              <a:headEnd type="triangle"/>
              <a:tailEnd type="triangle"/>
            </a:ln>
            <a:effectLst/>
          </p:spPr>
        </p:cxnSp>
        <p:sp>
          <p:nvSpPr>
            <p:cNvPr id="20" name="正方形/長方形 19">
              <a:extLst>
                <a:ext uri="{FF2B5EF4-FFF2-40B4-BE49-F238E27FC236}">
                  <a16:creationId xmlns:a16="http://schemas.microsoft.com/office/drawing/2014/main" xmlns="" id="{32C98D88-E609-4D9D-8445-C4EAB217AB5C}"/>
                </a:ext>
              </a:extLst>
            </p:cNvPr>
            <p:cNvSpPr/>
            <p:nvPr/>
          </p:nvSpPr>
          <p:spPr>
            <a:xfrm>
              <a:off x="1968606" y="2952695"/>
              <a:ext cx="3863236" cy="641511"/>
            </a:xfrm>
            <a:prstGeom prst="rect">
              <a:avLst/>
            </a:prstGeom>
            <a:solidFill>
              <a:sysClr val="window" lastClr="FFFFFF"/>
            </a:solidFill>
            <a:ln w="25400" cap="flat" cmpd="sng" algn="ctr">
              <a:solidFill>
                <a:srgbClr val="3F22EA"/>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ja-JP" b="1" kern="100" dirty="0">
                  <a:solidFill>
                    <a:srgbClr val="3F22EA"/>
                  </a:solidFill>
                  <a:latin typeface="Times New Roman" panose="02020603050405020304" pitchFamily="18" charset="0"/>
                  <a:ea typeface="ＭＳ ゴシック" panose="020B0609070205080204" pitchFamily="49" charset="-128"/>
                  <a:cs typeface="Times New Roman" panose="02020603050405020304" pitchFamily="18" charset="0"/>
                </a:rPr>
                <a:t>2017</a:t>
              </a:r>
              <a:r>
                <a:rPr lang="ja-JP" altLang="en-US" b="1" kern="100" dirty="0">
                  <a:solidFill>
                    <a:srgbClr val="3F22EA"/>
                  </a:solidFill>
                  <a:latin typeface="Times New Roman" panose="02020603050405020304" pitchFamily="18" charset="0"/>
                  <a:ea typeface="ＭＳ ゴシック" panose="020B0609070205080204" pitchFamily="49" charset="-128"/>
                  <a:cs typeface="Times New Roman" panose="02020603050405020304" pitchFamily="18" charset="0"/>
                </a:rPr>
                <a:t>の調査</a:t>
              </a:r>
            </a:p>
            <a:p>
              <a:pPr algn="ctr"/>
              <a:r>
                <a:rPr lang="en-US" b="1" kern="100">
                  <a:solidFill>
                    <a:srgbClr val="3F22EA"/>
                  </a:solidFill>
                  <a:latin typeface="Times New Roman" panose="02020603050405020304" pitchFamily="18" charset="0"/>
                  <a:ea typeface="ＭＳ ゴシック" panose="020B0609070205080204" pitchFamily="49" charset="-128"/>
                  <a:cs typeface="Times New Roman" panose="02020603050405020304" pitchFamily="18" charset="0"/>
                </a:rPr>
                <a:t>1500m</a:t>
              </a:r>
              <a:r>
                <a:rPr lang="ja-JP" altLang="en-US" b="1" kern="100">
                  <a:solidFill>
                    <a:srgbClr val="3F22EA"/>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en-US" b="1" kern="100">
                  <a:solidFill>
                    <a:srgbClr val="3F22EA"/>
                  </a:solidFill>
                  <a:latin typeface="Times New Roman" panose="02020603050405020304" pitchFamily="18" charset="0"/>
                  <a:ea typeface="ＭＳ ゴシック" panose="020B0609070205080204" pitchFamily="49" charset="-128"/>
                  <a:cs typeface="Times New Roman" panose="02020603050405020304" pitchFamily="18" charset="0"/>
                </a:rPr>
                <a:t>5500</a:t>
              </a:r>
              <a:r>
                <a:rPr lang="en-US" altLang="ja-JP" b="1" kern="100" dirty="0">
                  <a:solidFill>
                    <a:srgbClr val="3F22EA"/>
                  </a:solidFill>
                  <a:latin typeface="Times New Roman" panose="02020603050405020304" pitchFamily="18" charset="0"/>
                  <a:ea typeface="ＭＳ ゴシック" panose="020B0609070205080204" pitchFamily="49" charset="-128"/>
                  <a:cs typeface="Times New Roman" panose="02020603050405020304" pitchFamily="18" charset="0"/>
                </a:rPr>
                <a:t>m</a:t>
              </a:r>
              <a:r>
                <a:rPr lang="ja-JP" altLang="en-US" b="1" kern="100" dirty="0">
                  <a:solidFill>
                    <a:srgbClr val="3F22EA"/>
                  </a:solidFill>
                  <a:latin typeface="Times New Roman" panose="02020603050405020304" pitchFamily="18" charset="0"/>
                  <a:ea typeface="ＭＳ ゴシック" panose="020B0609070205080204" pitchFamily="49" charset="-128"/>
                  <a:cs typeface="Times New Roman" panose="02020603050405020304" pitchFamily="18" charset="0"/>
                </a:rPr>
                <a:t>でクラスト確認</a:t>
              </a:r>
            </a:p>
          </p:txBody>
        </p:sp>
        <p:sp>
          <p:nvSpPr>
            <p:cNvPr id="31" name="正方形/長方形 30">
              <a:extLst>
                <a:ext uri="{FF2B5EF4-FFF2-40B4-BE49-F238E27FC236}">
                  <a16:creationId xmlns:a16="http://schemas.microsoft.com/office/drawing/2014/main" xmlns="" id="{ADE2F561-D50A-422F-B86D-1628ABE26CA8}"/>
                </a:ext>
              </a:extLst>
            </p:cNvPr>
            <p:cNvSpPr/>
            <p:nvPr/>
          </p:nvSpPr>
          <p:spPr>
            <a:xfrm>
              <a:off x="2858000" y="5414481"/>
              <a:ext cx="2750841" cy="641511"/>
            </a:xfrm>
            <a:prstGeom prst="rect">
              <a:avLst/>
            </a:prstGeom>
            <a:solidFill>
              <a:sysClr val="window" lastClr="FFFFFF"/>
            </a:solidFill>
            <a:ln w="38100" cap="flat" cmpd="sng" algn="ctr">
              <a:solidFill>
                <a:srgbClr val="00206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a:noFill/>
                  </a:ln>
                  <a:solidFill>
                    <a:srgbClr val="00206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プレート年代：</a:t>
              </a:r>
              <a:r>
                <a:rPr kumimoji="0" lang="en-US" altLang="ja-JP" sz="1800" b="1" i="0" u="none" strike="noStrike" kern="100" cap="none" spc="0" normalizeH="0" baseline="0" noProof="0" dirty="0">
                  <a:ln>
                    <a:noFill/>
                  </a:ln>
                  <a:solidFill>
                    <a:srgbClr val="00206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160Ma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a:noFill/>
                  </a:ln>
                  <a:solidFill>
                    <a:srgbClr val="00206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海山年代：</a:t>
              </a:r>
              <a:r>
                <a:rPr kumimoji="0" lang="en-US" altLang="ja-JP" sz="1800" b="1" i="0" u="none" strike="noStrike" kern="100" cap="none" spc="0" normalizeH="0" baseline="0" noProof="0" dirty="0">
                  <a:ln>
                    <a:noFill/>
                  </a:ln>
                  <a:solidFill>
                    <a:srgbClr val="00206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100Ma?</a:t>
              </a:r>
              <a:endParaRPr kumimoji="0" lang="ja-JP" altLang="en-US" sz="1800" b="1" i="0" u="none" strike="noStrike" kern="100" cap="none" spc="0" normalizeH="0" baseline="0" noProof="0" dirty="0">
                <a:ln>
                  <a:noFill/>
                </a:ln>
                <a:solidFill>
                  <a:srgbClr val="00206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grpSp>
      <p:sp>
        <p:nvSpPr>
          <p:cNvPr id="2" name="テキスト ボックス 1">
            <a:extLst>
              <a:ext uri="{FF2B5EF4-FFF2-40B4-BE49-F238E27FC236}">
                <a16:creationId xmlns:a16="http://schemas.microsoft.com/office/drawing/2014/main" xmlns="" id="{1C6A5C11-0BA0-4662-9E13-058960D3B102}"/>
              </a:ext>
            </a:extLst>
          </p:cNvPr>
          <p:cNvSpPr txBox="1"/>
          <p:nvPr/>
        </p:nvSpPr>
        <p:spPr>
          <a:xfrm>
            <a:off x="819726" y="-27384"/>
            <a:ext cx="2339102"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磐城海山の位置</a:t>
            </a:r>
            <a:endParaRPr kumimoji="1" lang="en-US" altLang="ja-JP"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5" name="矢印: 左 4">
            <a:extLst>
              <a:ext uri="{FF2B5EF4-FFF2-40B4-BE49-F238E27FC236}">
                <a16:creationId xmlns:a16="http://schemas.microsoft.com/office/drawing/2014/main" xmlns="" id="{AACD2B0C-2311-40DB-9801-BB16BC9286EF}"/>
              </a:ext>
            </a:extLst>
          </p:cNvPr>
          <p:cNvSpPr/>
          <p:nvPr/>
        </p:nvSpPr>
        <p:spPr>
          <a:xfrm rot="20896257">
            <a:off x="3969781" y="1142679"/>
            <a:ext cx="839320" cy="459432"/>
          </a:xfrm>
          <a:prstGeom prst="lef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xmlns="" id="{E75A463F-4419-451D-ABB0-26BD39B8FEFC}"/>
              </a:ext>
            </a:extLst>
          </p:cNvPr>
          <p:cNvSpPr txBox="1"/>
          <p:nvPr/>
        </p:nvSpPr>
        <p:spPr>
          <a:xfrm>
            <a:off x="4891929" y="813372"/>
            <a:ext cx="1415772" cy="461665"/>
          </a:xfrm>
          <a:prstGeom prst="rect">
            <a:avLst/>
          </a:prstGeom>
          <a:noFill/>
          <a:ln w="57150">
            <a:solidFill>
              <a:srgbClr val="00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磐城海山</a:t>
            </a:r>
          </a:p>
        </p:txBody>
      </p:sp>
      <p:sp>
        <p:nvSpPr>
          <p:cNvPr id="21" name="テキスト ボックス 20">
            <a:extLst>
              <a:ext uri="{FF2B5EF4-FFF2-40B4-BE49-F238E27FC236}">
                <a16:creationId xmlns:a16="http://schemas.microsoft.com/office/drawing/2014/main" xmlns="" id="{1BDD8EE6-CCB8-4124-9979-25ECE7209969}"/>
              </a:ext>
            </a:extLst>
          </p:cNvPr>
          <p:cNvSpPr txBox="1"/>
          <p:nvPr/>
        </p:nvSpPr>
        <p:spPr>
          <a:xfrm>
            <a:off x="502496" y="6003617"/>
            <a:ext cx="77738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FF"/>
                </a:solidFill>
                <a:effectLst/>
                <a:uLnTx/>
                <a:uFillTx/>
                <a:latin typeface="Calibri" panose="020F0502020204030204"/>
                <a:ea typeface="游ゴシック" panose="020B0400000000000000" pitchFamily="50" charset="-128"/>
                <a:cs typeface="+mn-cs"/>
              </a:rPr>
              <a:t>成因モデルから太平洋プレート上の古い海山が有望</a:t>
            </a:r>
            <a:endParaRPr kumimoji="1" lang="en-US" altLang="ja-JP" sz="2400" b="1" i="0" u="none" strike="noStrike" kern="1200" cap="none" spc="0" normalizeH="0" baseline="0" noProof="0" dirty="0">
              <a:ln>
                <a:noFill/>
              </a:ln>
              <a:solidFill>
                <a:srgbClr val="0000FF"/>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00FF"/>
                </a:solidFill>
                <a:effectLst/>
                <a:uLnTx/>
                <a:uFillTx/>
                <a:latin typeface="Calibri" panose="020F0502020204030204"/>
                <a:ea typeface="游ゴシック" panose="020B0400000000000000" pitchFamily="50" charset="-128"/>
                <a:cs typeface="+mn-cs"/>
                <a:sym typeface="Wingdings" panose="05000000000000000000" pitchFamily="2" charset="2"/>
              </a:rPr>
              <a:t></a:t>
            </a:r>
            <a:r>
              <a:rPr kumimoji="1" lang="ja-JP" altLang="en-US" sz="2400" b="1" i="0" u="none" strike="noStrike" kern="1200" cap="none" spc="0" normalizeH="0" baseline="0" noProof="0" dirty="0">
                <a:ln>
                  <a:noFill/>
                </a:ln>
                <a:solidFill>
                  <a:srgbClr val="0000FF"/>
                </a:solidFill>
                <a:effectLst/>
                <a:uLnTx/>
                <a:uFillTx/>
                <a:latin typeface="Calibri" panose="020F0502020204030204"/>
                <a:ea typeface="游ゴシック" panose="020B0400000000000000" pitchFamily="50" charset="-128"/>
                <a:cs typeface="+mn-cs"/>
              </a:rPr>
              <a:t>調査手法の検証</a:t>
            </a:r>
          </a:p>
        </p:txBody>
      </p:sp>
    </p:spTree>
    <p:extLst>
      <p:ext uri="{BB962C8B-B14F-4D97-AF65-F5344CB8AC3E}">
        <p14:creationId xmlns:p14="http://schemas.microsoft.com/office/powerpoint/2010/main" val="1499062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9144000" cy="664615"/>
          </a:xfrm>
          <a:prstGeom prst="rect">
            <a:avLst/>
          </a:prstGeom>
          <a:effectLst/>
        </p:spPr>
        <p:txBody>
          <a:bodyPr vert="horz" lIns="0" tIns="0" rIns="0" bIns="0" rtlCol="0" anchor="ctr">
            <a:normAutofit/>
          </a:bodyPr>
          <a:lstStyle>
            <a:lvl1pPr algn="l" defTabSz="457200" rtl="0" eaLnBrk="1" latinLnBrk="0" hangingPunct="1">
              <a:spcBef>
                <a:spcPct val="0"/>
              </a:spcBef>
              <a:buNone/>
              <a:defRPr kumimoji="1" sz="28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2954" b="1" i="0" u="none" strike="noStrike" kern="1200" cap="all" spc="0" normalizeH="0" baseline="0" noProof="0" dirty="0">
                <a:ln w="3175" cmpd="sng">
                  <a:noFill/>
                </a:ln>
                <a:solidFill>
                  <a:srgbClr val="4BACC6">
                    <a:lumMod val="50000"/>
                  </a:srgbClr>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j-cs"/>
              </a:rPr>
              <a:t>拓洋第５海山の斜面全域でクラスト確認</a:t>
            </a:r>
          </a:p>
        </p:txBody>
      </p:sp>
      <p:sp>
        <p:nvSpPr>
          <p:cNvPr id="9" name="テキスト ボックス 8"/>
          <p:cNvSpPr txBox="1"/>
          <p:nvPr/>
        </p:nvSpPr>
        <p:spPr>
          <a:xfrm>
            <a:off x="8423734" y="6648862"/>
            <a:ext cx="720266" cy="209138"/>
          </a:xfrm>
          <a:prstGeom prst="rect">
            <a:avLst/>
          </a:prstGeom>
          <a:noFill/>
        </p:spPr>
        <p:txBody>
          <a:bodyPr wrap="square" lIns="66462" tIns="33231" rIns="66462" bIns="33231"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C375EC2-39A0-45DB-956B-70CA8055B93A}" type="slidenum">
              <a:rPr kumimoji="1" lang="ja-JP" altLang="en-US" sz="923"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6</a:t>
            </a:fld>
            <a:r>
              <a:rPr kumimoji="1"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24</a:t>
            </a:r>
            <a:endParaRPr kumimoji="1"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15" y="568430"/>
            <a:ext cx="3754800" cy="6042300"/>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695" y="649364"/>
            <a:ext cx="3960000" cy="2965811"/>
          </a:xfrm>
          <a:prstGeom prst="rect">
            <a:avLst/>
          </a:prstGeom>
          <a:ln>
            <a:solidFill>
              <a:srgbClr val="FF0000"/>
            </a:solidFill>
          </a:ln>
        </p:spPr>
      </p:pic>
      <p:cxnSp>
        <p:nvCxnSpPr>
          <p:cNvPr id="8" name="直線矢印コネクタ 7"/>
          <p:cNvCxnSpPr>
            <a:stCxn id="4" idx="1"/>
            <a:endCxn id="16" idx="7"/>
          </p:cNvCxnSpPr>
          <p:nvPr/>
        </p:nvCxnSpPr>
        <p:spPr>
          <a:xfrm flipH="1">
            <a:off x="2055976" y="2132270"/>
            <a:ext cx="2595719" cy="885089"/>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1695" y="3733485"/>
            <a:ext cx="3960000" cy="2965811"/>
          </a:xfrm>
          <a:prstGeom prst="rect">
            <a:avLst/>
          </a:prstGeom>
          <a:ln>
            <a:solidFill>
              <a:srgbClr val="FF0000"/>
            </a:solidFill>
          </a:ln>
        </p:spPr>
      </p:pic>
      <p:cxnSp>
        <p:nvCxnSpPr>
          <p:cNvPr id="13" name="直線矢印コネクタ 12"/>
          <p:cNvCxnSpPr>
            <a:stCxn id="5" idx="1"/>
            <a:endCxn id="19" idx="6"/>
          </p:cNvCxnSpPr>
          <p:nvPr/>
        </p:nvCxnSpPr>
        <p:spPr>
          <a:xfrm flipH="1">
            <a:off x="1853080" y="5216391"/>
            <a:ext cx="2798615" cy="338656"/>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円/楕円 6"/>
          <p:cNvSpPr/>
          <p:nvPr/>
        </p:nvSpPr>
        <p:spPr>
          <a:xfrm>
            <a:off x="2561780" y="839861"/>
            <a:ext cx="296320" cy="2963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円/楕円 13"/>
          <p:cNvSpPr/>
          <p:nvPr/>
        </p:nvSpPr>
        <p:spPr>
          <a:xfrm>
            <a:off x="2174646" y="1969511"/>
            <a:ext cx="296320" cy="2963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6" name="円/楕円 15"/>
          <p:cNvSpPr/>
          <p:nvPr/>
        </p:nvSpPr>
        <p:spPr>
          <a:xfrm>
            <a:off x="1803051" y="2973964"/>
            <a:ext cx="296320" cy="2963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 name="円/楕円 17"/>
          <p:cNvSpPr/>
          <p:nvPr/>
        </p:nvSpPr>
        <p:spPr>
          <a:xfrm>
            <a:off x="1833682" y="4987332"/>
            <a:ext cx="296320" cy="2963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円/楕円 18"/>
          <p:cNvSpPr/>
          <p:nvPr/>
        </p:nvSpPr>
        <p:spPr>
          <a:xfrm>
            <a:off x="1556760" y="5406887"/>
            <a:ext cx="296320" cy="2963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フリーフォーム 2"/>
          <p:cNvSpPr/>
          <p:nvPr/>
        </p:nvSpPr>
        <p:spPr>
          <a:xfrm>
            <a:off x="1856509" y="600364"/>
            <a:ext cx="2032000" cy="1487054"/>
          </a:xfrm>
          <a:custGeom>
            <a:avLst/>
            <a:gdLst>
              <a:gd name="connsiteX0" fmla="*/ 0 w 2032000"/>
              <a:gd name="connsiteY0" fmla="*/ 9236 h 1487054"/>
              <a:gd name="connsiteX1" fmla="*/ 73891 w 2032000"/>
              <a:gd name="connsiteY1" fmla="*/ 110836 h 1487054"/>
              <a:gd name="connsiteX2" fmla="*/ 120073 w 2032000"/>
              <a:gd name="connsiteY2" fmla="*/ 258618 h 1487054"/>
              <a:gd name="connsiteX3" fmla="*/ 203200 w 2032000"/>
              <a:gd name="connsiteY3" fmla="*/ 452581 h 1487054"/>
              <a:gd name="connsiteX4" fmla="*/ 221673 w 2032000"/>
              <a:gd name="connsiteY4" fmla="*/ 591127 h 1487054"/>
              <a:gd name="connsiteX5" fmla="*/ 341746 w 2032000"/>
              <a:gd name="connsiteY5" fmla="*/ 840509 h 1487054"/>
              <a:gd name="connsiteX6" fmla="*/ 341746 w 2032000"/>
              <a:gd name="connsiteY6" fmla="*/ 923636 h 1487054"/>
              <a:gd name="connsiteX7" fmla="*/ 332509 w 2032000"/>
              <a:gd name="connsiteY7" fmla="*/ 1089891 h 1487054"/>
              <a:gd name="connsiteX8" fmla="*/ 332509 w 2032000"/>
              <a:gd name="connsiteY8" fmla="*/ 1173018 h 1487054"/>
              <a:gd name="connsiteX9" fmla="*/ 387927 w 2032000"/>
              <a:gd name="connsiteY9" fmla="*/ 1385454 h 1487054"/>
              <a:gd name="connsiteX10" fmla="*/ 508000 w 2032000"/>
              <a:gd name="connsiteY10" fmla="*/ 1487054 h 1487054"/>
              <a:gd name="connsiteX11" fmla="*/ 628073 w 2032000"/>
              <a:gd name="connsiteY11" fmla="*/ 1487054 h 1487054"/>
              <a:gd name="connsiteX12" fmla="*/ 803564 w 2032000"/>
              <a:gd name="connsiteY12" fmla="*/ 1330036 h 1487054"/>
              <a:gd name="connsiteX13" fmla="*/ 969818 w 2032000"/>
              <a:gd name="connsiteY13" fmla="*/ 1293091 h 1487054"/>
              <a:gd name="connsiteX14" fmla="*/ 1071418 w 2032000"/>
              <a:gd name="connsiteY14" fmla="*/ 1209963 h 1487054"/>
              <a:gd name="connsiteX15" fmla="*/ 1191491 w 2032000"/>
              <a:gd name="connsiteY15" fmla="*/ 1173018 h 1487054"/>
              <a:gd name="connsiteX16" fmla="*/ 1385455 w 2032000"/>
              <a:gd name="connsiteY16" fmla="*/ 1200727 h 1487054"/>
              <a:gd name="connsiteX17" fmla="*/ 1496291 w 2032000"/>
              <a:gd name="connsiteY17" fmla="*/ 1256145 h 1487054"/>
              <a:gd name="connsiteX18" fmla="*/ 1754909 w 2032000"/>
              <a:gd name="connsiteY18" fmla="*/ 1274618 h 1487054"/>
              <a:gd name="connsiteX19" fmla="*/ 1884218 w 2032000"/>
              <a:gd name="connsiteY19" fmla="*/ 1173018 h 1487054"/>
              <a:gd name="connsiteX20" fmla="*/ 2032000 w 2032000"/>
              <a:gd name="connsiteY20" fmla="*/ 1163781 h 1487054"/>
              <a:gd name="connsiteX21" fmla="*/ 2032000 w 2032000"/>
              <a:gd name="connsiteY21" fmla="*/ 517236 h 1487054"/>
              <a:gd name="connsiteX22" fmla="*/ 1727200 w 2032000"/>
              <a:gd name="connsiteY22" fmla="*/ 581891 h 1487054"/>
              <a:gd name="connsiteX23" fmla="*/ 1505527 w 2032000"/>
              <a:gd name="connsiteY23" fmla="*/ 526472 h 1487054"/>
              <a:gd name="connsiteX24" fmla="*/ 1440873 w 2032000"/>
              <a:gd name="connsiteY24" fmla="*/ 535709 h 1487054"/>
              <a:gd name="connsiteX25" fmla="*/ 1302327 w 2032000"/>
              <a:gd name="connsiteY25" fmla="*/ 526472 h 1487054"/>
              <a:gd name="connsiteX26" fmla="*/ 849746 w 2032000"/>
              <a:gd name="connsiteY26" fmla="*/ 369454 h 1487054"/>
              <a:gd name="connsiteX27" fmla="*/ 775855 w 2032000"/>
              <a:gd name="connsiteY27" fmla="*/ 277091 h 1487054"/>
              <a:gd name="connsiteX28" fmla="*/ 591127 w 2032000"/>
              <a:gd name="connsiteY28" fmla="*/ 221672 h 1487054"/>
              <a:gd name="connsiteX29" fmla="*/ 591127 w 2032000"/>
              <a:gd name="connsiteY29" fmla="*/ 166254 h 1487054"/>
              <a:gd name="connsiteX30" fmla="*/ 646546 w 2032000"/>
              <a:gd name="connsiteY30" fmla="*/ 92363 h 1487054"/>
              <a:gd name="connsiteX31" fmla="*/ 711200 w 2032000"/>
              <a:gd name="connsiteY31" fmla="*/ 0 h 1487054"/>
              <a:gd name="connsiteX32" fmla="*/ 711200 w 2032000"/>
              <a:gd name="connsiteY32" fmla="*/ 0 h 1487054"/>
              <a:gd name="connsiteX33" fmla="*/ 0 w 2032000"/>
              <a:gd name="connsiteY33" fmla="*/ 9236 h 148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32000" h="1487054">
                <a:moveTo>
                  <a:pt x="0" y="9236"/>
                </a:moveTo>
                <a:lnTo>
                  <a:pt x="73891" y="110836"/>
                </a:lnTo>
                <a:lnTo>
                  <a:pt x="120073" y="258618"/>
                </a:lnTo>
                <a:lnTo>
                  <a:pt x="203200" y="452581"/>
                </a:lnTo>
                <a:lnTo>
                  <a:pt x="221673" y="591127"/>
                </a:lnTo>
                <a:lnTo>
                  <a:pt x="341746" y="840509"/>
                </a:lnTo>
                <a:lnTo>
                  <a:pt x="341746" y="923636"/>
                </a:lnTo>
                <a:lnTo>
                  <a:pt x="332509" y="1089891"/>
                </a:lnTo>
                <a:lnTo>
                  <a:pt x="332509" y="1173018"/>
                </a:lnTo>
                <a:lnTo>
                  <a:pt x="387927" y="1385454"/>
                </a:lnTo>
                <a:lnTo>
                  <a:pt x="508000" y="1487054"/>
                </a:lnTo>
                <a:lnTo>
                  <a:pt x="628073" y="1487054"/>
                </a:lnTo>
                <a:lnTo>
                  <a:pt x="803564" y="1330036"/>
                </a:lnTo>
                <a:lnTo>
                  <a:pt x="969818" y="1293091"/>
                </a:lnTo>
                <a:lnTo>
                  <a:pt x="1071418" y="1209963"/>
                </a:lnTo>
                <a:lnTo>
                  <a:pt x="1191491" y="1173018"/>
                </a:lnTo>
                <a:lnTo>
                  <a:pt x="1385455" y="1200727"/>
                </a:lnTo>
                <a:lnTo>
                  <a:pt x="1496291" y="1256145"/>
                </a:lnTo>
                <a:lnTo>
                  <a:pt x="1754909" y="1274618"/>
                </a:lnTo>
                <a:lnTo>
                  <a:pt x="1884218" y="1173018"/>
                </a:lnTo>
                <a:lnTo>
                  <a:pt x="2032000" y="1163781"/>
                </a:lnTo>
                <a:lnTo>
                  <a:pt x="2032000" y="517236"/>
                </a:lnTo>
                <a:lnTo>
                  <a:pt x="1727200" y="581891"/>
                </a:lnTo>
                <a:lnTo>
                  <a:pt x="1505527" y="526472"/>
                </a:lnTo>
                <a:lnTo>
                  <a:pt x="1440873" y="535709"/>
                </a:lnTo>
                <a:lnTo>
                  <a:pt x="1302327" y="526472"/>
                </a:lnTo>
                <a:lnTo>
                  <a:pt x="849746" y="369454"/>
                </a:lnTo>
                <a:lnTo>
                  <a:pt x="775855" y="277091"/>
                </a:lnTo>
                <a:lnTo>
                  <a:pt x="591127" y="221672"/>
                </a:lnTo>
                <a:lnTo>
                  <a:pt x="591127" y="166254"/>
                </a:lnTo>
                <a:lnTo>
                  <a:pt x="646546" y="92363"/>
                </a:lnTo>
                <a:lnTo>
                  <a:pt x="711200" y="0"/>
                </a:lnTo>
                <a:lnTo>
                  <a:pt x="711200" y="0"/>
                </a:lnTo>
                <a:lnTo>
                  <a:pt x="0" y="9236"/>
                </a:lnTo>
                <a:close/>
              </a:path>
            </a:pathLst>
          </a:cu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 name="フリーフォーム 9"/>
          <p:cNvSpPr/>
          <p:nvPr/>
        </p:nvSpPr>
        <p:spPr>
          <a:xfrm>
            <a:off x="563418" y="581891"/>
            <a:ext cx="3334327" cy="5467927"/>
          </a:xfrm>
          <a:custGeom>
            <a:avLst/>
            <a:gdLst>
              <a:gd name="connsiteX0" fmla="*/ 0 w 3334327"/>
              <a:gd name="connsiteY0" fmla="*/ 18473 h 5467927"/>
              <a:gd name="connsiteX1" fmla="*/ 27709 w 3334327"/>
              <a:gd name="connsiteY1" fmla="*/ 4424218 h 5467927"/>
              <a:gd name="connsiteX2" fmla="*/ 314037 w 3334327"/>
              <a:gd name="connsiteY2" fmla="*/ 4257964 h 5467927"/>
              <a:gd name="connsiteX3" fmla="*/ 434109 w 3334327"/>
              <a:gd name="connsiteY3" fmla="*/ 4165600 h 5467927"/>
              <a:gd name="connsiteX4" fmla="*/ 591127 w 3334327"/>
              <a:gd name="connsiteY4" fmla="*/ 4248727 h 5467927"/>
              <a:gd name="connsiteX5" fmla="*/ 729673 w 3334327"/>
              <a:gd name="connsiteY5" fmla="*/ 4414982 h 5467927"/>
              <a:gd name="connsiteX6" fmla="*/ 738909 w 3334327"/>
              <a:gd name="connsiteY6" fmla="*/ 4775200 h 5467927"/>
              <a:gd name="connsiteX7" fmla="*/ 951346 w 3334327"/>
              <a:gd name="connsiteY7" fmla="*/ 5190836 h 5467927"/>
              <a:gd name="connsiteX8" fmla="*/ 1016000 w 3334327"/>
              <a:gd name="connsiteY8" fmla="*/ 5430982 h 5467927"/>
              <a:gd name="connsiteX9" fmla="*/ 1108364 w 3334327"/>
              <a:gd name="connsiteY9" fmla="*/ 5467927 h 5467927"/>
              <a:gd name="connsiteX10" fmla="*/ 1200727 w 3334327"/>
              <a:gd name="connsiteY10" fmla="*/ 5384800 h 5467927"/>
              <a:gd name="connsiteX11" fmla="*/ 1200727 w 3334327"/>
              <a:gd name="connsiteY11" fmla="*/ 5181600 h 5467927"/>
              <a:gd name="connsiteX12" fmla="*/ 1191491 w 3334327"/>
              <a:gd name="connsiteY12" fmla="*/ 4941454 h 5467927"/>
              <a:gd name="connsiteX13" fmla="*/ 1320800 w 3334327"/>
              <a:gd name="connsiteY13" fmla="*/ 4562764 h 5467927"/>
              <a:gd name="connsiteX14" fmla="*/ 1450109 w 3334327"/>
              <a:gd name="connsiteY14" fmla="*/ 4147127 h 5467927"/>
              <a:gd name="connsiteX15" fmla="*/ 1607127 w 3334327"/>
              <a:gd name="connsiteY15" fmla="*/ 4091709 h 5467927"/>
              <a:gd name="connsiteX16" fmla="*/ 1764146 w 3334327"/>
              <a:gd name="connsiteY16" fmla="*/ 3860800 h 5467927"/>
              <a:gd name="connsiteX17" fmla="*/ 1828800 w 3334327"/>
              <a:gd name="connsiteY17" fmla="*/ 3703782 h 5467927"/>
              <a:gd name="connsiteX18" fmla="*/ 2004291 w 3334327"/>
              <a:gd name="connsiteY18" fmla="*/ 3786909 h 5467927"/>
              <a:gd name="connsiteX19" fmla="*/ 2216727 w 3334327"/>
              <a:gd name="connsiteY19" fmla="*/ 3943927 h 5467927"/>
              <a:gd name="connsiteX20" fmla="*/ 2355273 w 3334327"/>
              <a:gd name="connsiteY20" fmla="*/ 4128654 h 5467927"/>
              <a:gd name="connsiteX21" fmla="*/ 2503055 w 3334327"/>
              <a:gd name="connsiteY21" fmla="*/ 4156364 h 5467927"/>
              <a:gd name="connsiteX22" fmla="*/ 2724727 w 3334327"/>
              <a:gd name="connsiteY22" fmla="*/ 4156364 h 5467927"/>
              <a:gd name="connsiteX23" fmla="*/ 3084946 w 3334327"/>
              <a:gd name="connsiteY23" fmla="*/ 4304145 h 5467927"/>
              <a:gd name="connsiteX24" fmla="*/ 3278909 w 3334327"/>
              <a:gd name="connsiteY24" fmla="*/ 4193309 h 5467927"/>
              <a:gd name="connsiteX25" fmla="*/ 3334327 w 3334327"/>
              <a:gd name="connsiteY25" fmla="*/ 4147127 h 5467927"/>
              <a:gd name="connsiteX26" fmla="*/ 3315855 w 3334327"/>
              <a:gd name="connsiteY26" fmla="*/ 526473 h 5467927"/>
              <a:gd name="connsiteX27" fmla="*/ 2983346 w 3334327"/>
              <a:gd name="connsiteY27" fmla="*/ 581891 h 5467927"/>
              <a:gd name="connsiteX28" fmla="*/ 2780146 w 3334327"/>
              <a:gd name="connsiteY28" fmla="*/ 591127 h 5467927"/>
              <a:gd name="connsiteX29" fmla="*/ 2641600 w 3334327"/>
              <a:gd name="connsiteY29" fmla="*/ 581891 h 5467927"/>
              <a:gd name="connsiteX30" fmla="*/ 2475346 w 3334327"/>
              <a:gd name="connsiteY30" fmla="*/ 517236 h 5467927"/>
              <a:gd name="connsiteX31" fmla="*/ 2115127 w 3334327"/>
              <a:gd name="connsiteY31" fmla="*/ 314036 h 5467927"/>
              <a:gd name="connsiteX32" fmla="*/ 2059709 w 3334327"/>
              <a:gd name="connsiteY32" fmla="*/ 415636 h 5467927"/>
              <a:gd name="connsiteX33" fmla="*/ 1948873 w 3334327"/>
              <a:gd name="connsiteY33" fmla="*/ 277091 h 5467927"/>
              <a:gd name="connsiteX34" fmla="*/ 1893455 w 3334327"/>
              <a:gd name="connsiteY34" fmla="*/ 193964 h 5467927"/>
              <a:gd name="connsiteX35" fmla="*/ 1921164 w 3334327"/>
              <a:gd name="connsiteY35" fmla="*/ 101600 h 5467927"/>
              <a:gd name="connsiteX36" fmla="*/ 1985818 w 3334327"/>
              <a:gd name="connsiteY36" fmla="*/ 27709 h 5467927"/>
              <a:gd name="connsiteX37" fmla="*/ 2032000 w 3334327"/>
              <a:gd name="connsiteY37" fmla="*/ 0 h 5467927"/>
              <a:gd name="connsiteX38" fmla="*/ 0 w 3334327"/>
              <a:gd name="connsiteY38" fmla="*/ 18473 h 546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34327" h="5467927">
                <a:moveTo>
                  <a:pt x="0" y="18473"/>
                </a:moveTo>
                <a:lnTo>
                  <a:pt x="27709" y="4424218"/>
                </a:lnTo>
                <a:lnTo>
                  <a:pt x="314037" y="4257964"/>
                </a:lnTo>
                <a:lnTo>
                  <a:pt x="434109" y="4165600"/>
                </a:lnTo>
                <a:lnTo>
                  <a:pt x="591127" y="4248727"/>
                </a:lnTo>
                <a:lnTo>
                  <a:pt x="729673" y="4414982"/>
                </a:lnTo>
                <a:lnTo>
                  <a:pt x="738909" y="4775200"/>
                </a:lnTo>
                <a:lnTo>
                  <a:pt x="951346" y="5190836"/>
                </a:lnTo>
                <a:lnTo>
                  <a:pt x="1016000" y="5430982"/>
                </a:lnTo>
                <a:lnTo>
                  <a:pt x="1108364" y="5467927"/>
                </a:lnTo>
                <a:lnTo>
                  <a:pt x="1200727" y="5384800"/>
                </a:lnTo>
                <a:lnTo>
                  <a:pt x="1200727" y="5181600"/>
                </a:lnTo>
                <a:lnTo>
                  <a:pt x="1191491" y="4941454"/>
                </a:lnTo>
                <a:lnTo>
                  <a:pt x="1320800" y="4562764"/>
                </a:lnTo>
                <a:lnTo>
                  <a:pt x="1450109" y="4147127"/>
                </a:lnTo>
                <a:lnTo>
                  <a:pt x="1607127" y="4091709"/>
                </a:lnTo>
                <a:lnTo>
                  <a:pt x="1764146" y="3860800"/>
                </a:lnTo>
                <a:lnTo>
                  <a:pt x="1828800" y="3703782"/>
                </a:lnTo>
                <a:lnTo>
                  <a:pt x="2004291" y="3786909"/>
                </a:lnTo>
                <a:lnTo>
                  <a:pt x="2216727" y="3943927"/>
                </a:lnTo>
                <a:lnTo>
                  <a:pt x="2355273" y="4128654"/>
                </a:lnTo>
                <a:lnTo>
                  <a:pt x="2503055" y="4156364"/>
                </a:lnTo>
                <a:lnTo>
                  <a:pt x="2724727" y="4156364"/>
                </a:lnTo>
                <a:lnTo>
                  <a:pt x="3084946" y="4304145"/>
                </a:lnTo>
                <a:lnTo>
                  <a:pt x="3278909" y="4193309"/>
                </a:lnTo>
                <a:lnTo>
                  <a:pt x="3334327" y="4147127"/>
                </a:lnTo>
                <a:cubicBezTo>
                  <a:pt x="3328170" y="2940242"/>
                  <a:pt x="3322012" y="1733358"/>
                  <a:pt x="3315855" y="526473"/>
                </a:cubicBezTo>
                <a:lnTo>
                  <a:pt x="2983346" y="581891"/>
                </a:lnTo>
                <a:lnTo>
                  <a:pt x="2780146" y="591127"/>
                </a:lnTo>
                <a:lnTo>
                  <a:pt x="2641600" y="581891"/>
                </a:lnTo>
                <a:lnTo>
                  <a:pt x="2475346" y="517236"/>
                </a:lnTo>
                <a:lnTo>
                  <a:pt x="2115127" y="314036"/>
                </a:lnTo>
                <a:lnTo>
                  <a:pt x="2059709" y="415636"/>
                </a:lnTo>
                <a:lnTo>
                  <a:pt x="1948873" y="277091"/>
                </a:lnTo>
                <a:lnTo>
                  <a:pt x="1893455" y="193964"/>
                </a:lnTo>
                <a:lnTo>
                  <a:pt x="1921164" y="101600"/>
                </a:lnTo>
                <a:lnTo>
                  <a:pt x="1985818" y="27709"/>
                </a:lnTo>
                <a:lnTo>
                  <a:pt x="2032000" y="0"/>
                </a:lnTo>
                <a:lnTo>
                  <a:pt x="0" y="18473"/>
                </a:lnTo>
                <a:close/>
              </a:path>
            </a:pathLst>
          </a:cu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コンテンツ プレースホルダー 2"/>
          <p:cNvSpPr txBox="1">
            <a:spLocks/>
          </p:cNvSpPr>
          <p:nvPr/>
        </p:nvSpPr>
        <p:spPr>
          <a:xfrm>
            <a:off x="9540552" y="691249"/>
            <a:ext cx="7998766" cy="720080"/>
          </a:xfrm>
          <a:prstGeom prst="rect">
            <a:avLst/>
          </a:prstGeom>
          <a:solidFill>
            <a:srgbClr val="0000FF">
              <a:alpha val="50000"/>
            </a:srgb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①有用金属濃度 </a:t>
            </a:r>
            <a:r>
              <a:rPr kumimoji="1" lang="en-US" altLang="ja-JP" sz="32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 </a:t>
            </a:r>
            <a:r>
              <a:rPr kumimoji="1" lang="ja-JP" altLang="en-US" sz="32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②分布範囲</a:t>
            </a:r>
            <a:r>
              <a:rPr kumimoji="1" lang="en-US" altLang="ja-JP" sz="32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 </a:t>
            </a:r>
            <a:r>
              <a:rPr kumimoji="1" lang="ja-JP" altLang="en-US" sz="32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③厚さ</a:t>
            </a:r>
          </a:p>
        </p:txBody>
      </p:sp>
      <p:sp>
        <p:nvSpPr>
          <p:cNvPr id="21" name="テキスト ボックス 20"/>
          <p:cNvSpPr txBox="1"/>
          <p:nvPr/>
        </p:nvSpPr>
        <p:spPr>
          <a:xfrm>
            <a:off x="9324528" y="1960562"/>
            <a:ext cx="7416824" cy="523220"/>
          </a:xfrm>
          <a:prstGeom prst="rect">
            <a:avLst/>
          </a:prstGeom>
          <a:solidFill>
            <a:srgbClr val="0000FF">
              <a:alpha val="50000"/>
            </a:srgb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rPr>
              <a:t>① 濃集メカニズムの解明 </a:t>
            </a:r>
            <a:r>
              <a:rPr kumimoji="1" lang="en-US" altLang="ja-JP"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sym typeface="Wingdings" panose="05000000000000000000" pitchFamily="2" charset="2"/>
              </a:rPr>
              <a:t> </a:t>
            </a:r>
            <a:r>
              <a:rPr kumimoji="1" lang="ja-JP" altLang="en-US"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sym typeface="Wingdings" panose="05000000000000000000" pitchFamily="2" charset="2"/>
              </a:rPr>
              <a:t>柏原の講演</a:t>
            </a:r>
            <a:endParaRPr kumimoji="1" lang="ja-JP" altLang="en-US"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endParaRPr>
          </a:p>
        </p:txBody>
      </p:sp>
      <p:sp>
        <p:nvSpPr>
          <p:cNvPr id="22" name="テキスト ボックス 21"/>
          <p:cNvSpPr txBox="1"/>
          <p:nvPr/>
        </p:nvSpPr>
        <p:spPr>
          <a:xfrm>
            <a:off x="9324528" y="3005033"/>
            <a:ext cx="7416824" cy="523220"/>
          </a:xfrm>
          <a:prstGeom prst="rect">
            <a:avLst/>
          </a:prstGeom>
          <a:solidFill>
            <a:srgbClr val="0000FF">
              <a:alpha val="50000"/>
            </a:srgb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rPr>
              <a:t>② 広がり</a:t>
            </a:r>
            <a:r>
              <a:rPr kumimoji="1" lang="en-US" altLang="ja-JP"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rPr>
              <a:t>:</a:t>
            </a:r>
            <a:r>
              <a:rPr kumimoji="1" lang="ja-JP" altLang="en-US"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rPr>
              <a:t>普遍的に存在する可能性が高い</a:t>
            </a:r>
            <a:endParaRPr kumimoji="1" lang="en-US" altLang="ja-JP"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endParaRPr>
          </a:p>
        </p:txBody>
      </p:sp>
      <p:sp>
        <p:nvSpPr>
          <p:cNvPr id="23" name="テキスト ボックス 22"/>
          <p:cNvSpPr txBox="1"/>
          <p:nvPr/>
        </p:nvSpPr>
        <p:spPr>
          <a:xfrm>
            <a:off x="9324528" y="4157161"/>
            <a:ext cx="7416824" cy="1815882"/>
          </a:xfrm>
          <a:prstGeom prst="rect">
            <a:avLst/>
          </a:prstGeom>
          <a:solidFill>
            <a:srgbClr val="0000FF">
              <a:alpha val="50000"/>
            </a:srgb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rPr>
              <a:t>③ 厚さを決める要因</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rPr>
              <a:t>　</a:t>
            </a:r>
            <a:r>
              <a:rPr kumimoji="1" lang="en-US" altLang="ja-JP" sz="2800" b="1" i="0" u="none" strike="noStrike" kern="1200" cap="none" spc="0" normalizeH="0" baseline="0" noProof="0" dirty="0" err="1">
                <a:ln>
                  <a:noFill/>
                </a:ln>
                <a:solidFill>
                  <a:srgbClr val="FFFF00"/>
                </a:solidFill>
                <a:effectLst/>
                <a:uLnTx/>
                <a:uFillTx/>
                <a:latin typeface="Times New Roman" pitchFamily="18" charset="0"/>
                <a:ea typeface="ＭＳ Ｐゴシック" pitchFamily="50" charset="-128"/>
                <a:cs typeface="+mn-cs"/>
              </a:rPr>
              <a:t>Os</a:t>
            </a:r>
            <a:r>
              <a:rPr kumimoji="1" lang="ja-JP" altLang="en-US"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rPr>
              <a:t>同位体層序を用いた成長速度の決定</a:t>
            </a:r>
            <a:endParaRPr kumimoji="1" lang="en-US" altLang="ja-JP"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rPr>
              <a:t>　　　</a:t>
            </a:r>
            <a:r>
              <a:rPr kumimoji="1" lang="en-US" altLang="ja-JP"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sym typeface="Wingdings" panose="05000000000000000000" pitchFamily="2" charset="2"/>
              </a:rPr>
              <a:t> </a:t>
            </a:r>
            <a:r>
              <a:rPr kumimoji="1" lang="ja-JP" altLang="en-US"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sym typeface="Wingdings" panose="05000000000000000000" pitchFamily="2" charset="2"/>
              </a:rPr>
              <a:t>微生物の役割？？ 加藤の講演</a:t>
            </a:r>
            <a:endParaRPr kumimoji="1" lang="en-US" altLang="ja-JP"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rPr>
              <a:t>   </a:t>
            </a:r>
            <a:r>
              <a:rPr kumimoji="1" lang="ja-JP" altLang="en-US"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rPr>
              <a:t>クラスト厚のその場計測</a:t>
            </a:r>
            <a:r>
              <a:rPr kumimoji="1" lang="en-US" altLang="ja-JP"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rPr>
              <a:t>(by </a:t>
            </a:r>
            <a:r>
              <a:rPr kumimoji="1" lang="ja-JP" altLang="en-US"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rPr>
              <a:t>東大生研ブレア</a:t>
            </a:r>
            <a:r>
              <a:rPr kumimoji="1" lang="en-US" altLang="ja-JP"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rPr>
              <a:t>)</a:t>
            </a:r>
            <a:endParaRPr kumimoji="1" lang="ja-JP" altLang="en-US" sz="2800" b="1" i="0" u="none" strike="noStrike" kern="1200" cap="none" spc="0" normalizeH="0" baseline="0" noProof="0" dirty="0">
              <a:ln>
                <a:noFill/>
              </a:ln>
              <a:solidFill>
                <a:srgbClr val="FFFF00"/>
              </a:solidFill>
              <a:effectLst/>
              <a:uLnTx/>
              <a:uFillTx/>
              <a:latin typeface="Times New Roman" pitchFamily="18" charset="0"/>
              <a:ea typeface="ＭＳ Ｐゴシック" pitchFamily="50" charset="-128"/>
              <a:cs typeface="+mn-cs"/>
            </a:endParaRPr>
          </a:p>
        </p:txBody>
      </p:sp>
      <p:sp>
        <p:nvSpPr>
          <p:cNvPr id="11" name="テキスト ボックス 10"/>
          <p:cNvSpPr txBox="1"/>
          <p:nvPr/>
        </p:nvSpPr>
        <p:spPr>
          <a:xfrm>
            <a:off x="3847054" y="3514361"/>
            <a:ext cx="4924746"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0" b="1" i="1" u="none" strike="noStrike" kern="1200" cap="none" spc="0" normalizeH="0" baseline="0" noProof="0" dirty="0">
                <a:ln>
                  <a:noFill/>
                </a:ln>
                <a:solidFill>
                  <a:srgbClr val="FF33CC"/>
                </a:solidFill>
                <a:effectLst/>
                <a:uLnTx/>
                <a:uFillTx/>
                <a:latin typeface="Times New Roman" pitchFamily="18" charset="0"/>
                <a:ea typeface="ＭＳ Ｐゴシック" pitchFamily="50" charset="-128"/>
                <a:cs typeface="+mn-cs"/>
              </a:rPr>
              <a:t>どこにでもある</a:t>
            </a:r>
          </a:p>
        </p:txBody>
      </p:sp>
    </p:spTree>
    <p:extLst>
      <p:ext uri="{BB962C8B-B14F-4D97-AF65-F5344CB8AC3E}">
        <p14:creationId xmlns:p14="http://schemas.microsoft.com/office/powerpoint/2010/main" val="249805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barn(inVertical)">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6" grpId="0" animBg="1"/>
      <p:bldP spid="18" grpId="0" animBg="1"/>
      <p:bldP spid="19" grpId="0" animBg="1"/>
      <p:bldP spid="3" grpId="0" animBg="1"/>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4078"/>
            <a:ext cx="8229600" cy="1143000"/>
          </a:xfrm>
        </p:spPr>
        <p:txBody>
          <a:bodyPr>
            <a:normAutofit/>
          </a:bodyPr>
          <a:lstStyle/>
          <a:p>
            <a:r>
              <a:rPr kumimoji="1" lang="ja-JP" altLang="en-US" sz="3000" b="1" dirty="0">
                <a:latin typeface="Times New Roman"/>
                <a:cs typeface="Times New Roman"/>
              </a:rPr>
              <a:t>どこから来たの？</a:t>
            </a:r>
            <a:r>
              <a:rPr kumimoji="1" lang="en-US" altLang="ja-JP" sz="3000" b="1" dirty="0">
                <a:latin typeface="Times New Roman"/>
                <a:cs typeface="Times New Roman"/>
              </a:rPr>
              <a:t/>
            </a:r>
            <a:br>
              <a:rPr kumimoji="1" lang="en-US" altLang="ja-JP" sz="3000" b="1" dirty="0">
                <a:latin typeface="Times New Roman"/>
                <a:cs typeface="Times New Roman"/>
              </a:rPr>
            </a:br>
            <a:r>
              <a:rPr kumimoji="1" lang="ja-JP" altLang="en-US" sz="3000" b="1" dirty="0">
                <a:latin typeface="Times New Roman"/>
                <a:cs typeface="Times New Roman"/>
              </a:rPr>
              <a:t>マンガンクラストと海水の</a:t>
            </a:r>
            <a:r>
              <a:rPr kumimoji="1" lang="en-US" altLang="ja-JP" sz="3000" b="1" dirty="0">
                <a:latin typeface="Times New Roman"/>
                <a:cs typeface="Times New Roman"/>
              </a:rPr>
              <a:t>Nd</a:t>
            </a:r>
            <a:r>
              <a:rPr kumimoji="1" lang="ja-JP" altLang="en-US" sz="3000" b="1" dirty="0">
                <a:latin typeface="Times New Roman"/>
                <a:cs typeface="Times New Roman"/>
              </a:rPr>
              <a:t>同位体比</a:t>
            </a:r>
          </a:p>
        </p:txBody>
      </p:sp>
      <p:pic>
        <p:nvPicPr>
          <p:cNvPr id="9" name="コンテンツ プレースホルダー 7"/>
          <p:cNvPicPr>
            <a:picLocks noGrp="1" noChangeAspect="1"/>
          </p:cNvPicPr>
          <p:nvPr>
            <p:ph sz="half" idx="1"/>
          </p:nvPr>
        </p:nvPicPr>
        <p:blipFill rotWithShape="1">
          <a:blip r:embed="rId2"/>
          <a:srcRect t="559" b="-393"/>
          <a:stretch/>
        </p:blipFill>
        <p:spPr>
          <a:xfrm>
            <a:off x="916842" y="1325841"/>
            <a:ext cx="3325231" cy="5029492"/>
          </a:xfrm>
          <a:prstGeom prst="rect">
            <a:avLst/>
          </a:prstGeom>
        </p:spPr>
      </p:pic>
      <p:sp>
        <p:nvSpPr>
          <p:cNvPr id="8" name="テキスト ボックス 7"/>
          <p:cNvSpPr txBox="1"/>
          <p:nvPr/>
        </p:nvSpPr>
        <p:spPr>
          <a:xfrm>
            <a:off x="1955886" y="2644784"/>
            <a:ext cx="1454244" cy="369332"/>
          </a:xfrm>
          <a:prstGeom prst="rect">
            <a:avLst/>
          </a:prstGeom>
          <a:solidFill>
            <a:schemeClr val="bg1"/>
          </a:solidFill>
          <a:ln w="12700" cmpd="sng">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Times New Roman"/>
                <a:ea typeface="ＭＳ Ｐゴシック" panose="020B0600070205080204" pitchFamily="50" charset="-128"/>
                <a:cs typeface="Times New Roman"/>
              </a:rPr>
              <a:t>拓洋第</a:t>
            </a:r>
            <a:r>
              <a:rPr kumimoji="1" lang="en-US" altLang="ja-JP" sz="1800" b="1" i="0" u="none" strike="noStrike" kern="1200" cap="none" spc="0" normalizeH="0" baseline="0" noProof="0" dirty="0">
                <a:ln>
                  <a:noFill/>
                </a:ln>
                <a:solidFill>
                  <a:prstClr val="black"/>
                </a:solidFill>
                <a:effectLst/>
                <a:uLnTx/>
                <a:uFillTx/>
                <a:latin typeface="Times New Roman"/>
                <a:ea typeface="ＭＳ Ｐゴシック" panose="020B0600070205080204" pitchFamily="50" charset="-128"/>
                <a:cs typeface="Times New Roman"/>
              </a:rPr>
              <a:t>5</a:t>
            </a:r>
            <a:r>
              <a:rPr kumimoji="1" lang="ja-JP" altLang="en-US" sz="1800" b="1" i="0" u="none" strike="noStrike" kern="1200" cap="none" spc="0" normalizeH="0" baseline="0" noProof="0" dirty="0">
                <a:ln>
                  <a:noFill/>
                </a:ln>
                <a:solidFill>
                  <a:prstClr val="black"/>
                </a:solidFill>
                <a:effectLst/>
                <a:uLnTx/>
                <a:uFillTx/>
                <a:latin typeface="Times New Roman"/>
                <a:ea typeface="ＭＳ Ｐゴシック" panose="020B0600070205080204" pitchFamily="50" charset="-128"/>
                <a:cs typeface="Times New Roman"/>
              </a:rPr>
              <a:t>海山</a:t>
            </a:r>
          </a:p>
        </p:txBody>
      </p:sp>
      <p:pic>
        <p:nvPicPr>
          <p:cNvPr id="10" name="コンテンツ プレースホルダー 6" descr="Mn crsut prof.tif"/>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395" r="298"/>
          <a:stretch/>
        </p:blipFill>
        <p:spPr>
          <a:xfrm>
            <a:off x="4376236" y="1325841"/>
            <a:ext cx="4151804" cy="3983443"/>
          </a:xfrm>
        </p:spPr>
      </p:pic>
      <p:sp>
        <p:nvSpPr>
          <p:cNvPr id="11" name="テキスト ボックス 10"/>
          <p:cNvSpPr txBox="1"/>
          <p:nvPr/>
        </p:nvSpPr>
        <p:spPr>
          <a:xfrm>
            <a:off x="3315619" y="5475584"/>
            <a:ext cx="1056750" cy="276999"/>
          </a:xfrm>
          <a:prstGeom prst="rect">
            <a:avLst/>
          </a:prstGeom>
          <a:solidFill>
            <a:schemeClr val="bg1"/>
          </a:solidFill>
          <a:ln w="12700" cmpd="sng">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Times New Roman"/>
                <a:ea typeface="ＭＳ Ｐゴシック" panose="020B0600070205080204" pitchFamily="50" charset="-128"/>
                <a:cs typeface="Times New Roman"/>
              </a:rPr>
              <a:t>TPS 24 271-1</a:t>
            </a:r>
            <a:endParaRPr kumimoji="1" lang="ja-JP" altLang="en-US" sz="1200" b="1" i="0" u="none" strike="noStrike" kern="1200" cap="none" spc="0" normalizeH="0" baseline="0" noProof="0" dirty="0">
              <a:ln>
                <a:noFill/>
              </a:ln>
              <a:solidFill>
                <a:prstClr val="black"/>
              </a:solidFill>
              <a:effectLst/>
              <a:uLnTx/>
              <a:uFillTx/>
              <a:latin typeface="Times New Roman"/>
              <a:ea typeface="ＭＳ Ｐゴシック" panose="020B0600070205080204" pitchFamily="50" charset="-128"/>
              <a:cs typeface="Times New Roman"/>
            </a:endParaRPr>
          </a:p>
        </p:txBody>
      </p:sp>
      <p:sp>
        <p:nvSpPr>
          <p:cNvPr id="12" name="テキスト ボックス 11"/>
          <p:cNvSpPr txBox="1"/>
          <p:nvPr/>
        </p:nvSpPr>
        <p:spPr>
          <a:xfrm>
            <a:off x="4556179" y="5429417"/>
            <a:ext cx="4366700"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拓洋第</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5</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海山のマンガンクラスト試料は</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古海洋学的に極めて良好なアーカイブ試料</a:t>
            </a:r>
          </a:p>
        </p:txBody>
      </p:sp>
      <p:sp>
        <p:nvSpPr>
          <p:cNvPr id="15" name="上下矢印 14"/>
          <p:cNvSpPr/>
          <p:nvPr/>
        </p:nvSpPr>
        <p:spPr>
          <a:xfrm>
            <a:off x="5304757" y="1990443"/>
            <a:ext cx="311028" cy="2531520"/>
          </a:xfrm>
          <a:prstGeom prst="upDownArrow">
            <a:avLst/>
          </a:prstGeom>
          <a:gradFill>
            <a:gsLst>
              <a:gs pos="0">
                <a:schemeClr val="accent1">
                  <a:lumMod val="50000"/>
                </a:schemeClr>
              </a:gs>
              <a:gs pos="100000">
                <a:schemeClr val="accent1">
                  <a:tint val="50000"/>
                  <a:shade val="100000"/>
                  <a:satMod val="3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6" name="テキスト ボックス 15"/>
          <p:cNvSpPr txBox="1"/>
          <p:nvPr/>
        </p:nvSpPr>
        <p:spPr>
          <a:xfrm>
            <a:off x="5140596" y="168804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中層</a:t>
            </a:r>
          </a:p>
        </p:txBody>
      </p:sp>
      <p:sp>
        <p:nvSpPr>
          <p:cNvPr id="17" name="テキスト ボックス 16"/>
          <p:cNvSpPr txBox="1"/>
          <p:nvPr/>
        </p:nvSpPr>
        <p:spPr>
          <a:xfrm>
            <a:off x="5146116" y="444108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深層</a:t>
            </a:r>
          </a:p>
        </p:txBody>
      </p:sp>
      <p:sp>
        <p:nvSpPr>
          <p:cNvPr id="2" name="テキスト ボックス 1"/>
          <p:cNvSpPr txBox="1"/>
          <p:nvPr/>
        </p:nvSpPr>
        <p:spPr>
          <a:xfrm>
            <a:off x="5442333" y="6510968"/>
            <a:ext cx="213417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Amakawa</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et al, 2017</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コンテンツ プレースホルダー 2"/>
          <p:cNvSpPr txBox="1">
            <a:spLocks/>
          </p:cNvSpPr>
          <p:nvPr/>
        </p:nvSpPr>
        <p:spPr>
          <a:xfrm>
            <a:off x="204365" y="5017369"/>
            <a:ext cx="4640590" cy="1454270"/>
          </a:xfrm>
          <a:prstGeom prst="rect">
            <a:avLst/>
          </a:prstGeom>
          <a:solidFill>
            <a:srgbClr val="0000FF">
              <a:alpha val="50000"/>
            </a:srgb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marR="0" lvl="0" indent="0" algn="l" defTabSz="457200" rtl="0" eaLnBrk="1" fontAlgn="auto" latinLnBrk="0" hangingPunct="1">
              <a:lnSpc>
                <a:spcPts val="2800"/>
              </a:lnSpc>
              <a:spcBef>
                <a:spcPts val="0"/>
              </a:spcBef>
              <a:spcAft>
                <a:spcPts val="0"/>
              </a:spcAft>
              <a:buClrTx/>
              <a:buSzTx/>
              <a:buFont typeface="Arial"/>
              <a:buNone/>
              <a:tabLst/>
              <a:defRPr/>
            </a:pPr>
            <a:r>
              <a:rPr kumimoji="1" lang="ja-JP" altLang="en-US" sz="32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レアアースの起源は海水</a:t>
            </a:r>
            <a:endParaRPr kumimoji="1" lang="en-US" altLang="ja-JP" sz="32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ts val="2800"/>
              </a:lnSpc>
              <a:spcBef>
                <a:spcPts val="0"/>
              </a:spcBef>
              <a:spcAft>
                <a:spcPts val="0"/>
              </a:spcAft>
              <a:buClrTx/>
              <a:buSzTx/>
              <a:buFont typeface="Arial"/>
              <a:buNone/>
              <a:tabLst/>
              <a:defRPr/>
            </a:pPr>
            <a:endParaRPr kumimoji="1" lang="en-US" altLang="ja-JP"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ts val="2800"/>
              </a:lnSpc>
              <a:spcBef>
                <a:spcPts val="0"/>
              </a:spcBef>
              <a:spcAft>
                <a:spcPts val="0"/>
              </a:spcAft>
              <a:buClrTx/>
              <a:buSzTx/>
              <a:buFont typeface="Arial"/>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砕屑物起源ではない</a:t>
            </a:r>
            <a:endParaRPr kumimoji="1" lang="en-US" altLang="ja-JP" sz="2400" b="1"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4571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38492"/>
            <a:ext cx="9144000" cy="664689"/>
          </a:xfrm>
          <a:solidFill>
            <a:srgbClr val="002060"/>
          </a:solidFill>
        </p:spPr>
        <p:txBody>
          <a:bodyPr>
            <a:normAutofit/>
          </a:bodyPr>
          <a:lstStyle/>
          <a:p>
            <a:r>
              <a:rPr lang="ja-JP" altLang="en-US" sz="2954" dirty="0">
                <a:solidFill>
                  <a:schemeClr val="bg1"/>
                </a:solidFill>
                <a:latin typeface="+mj-ea"/>
              </a:rPr>
              <a:t>吸着しやすさ（濃集しやすさ）を決めるのは “吸着構造”</a:t>
            </a:r>
          </a:p>
        </p:txBody>
      </p:sp>
      <p:sp>
        <p:nvSpPr>
          <p:cNvPr id="29712" name="AutoShape 6"/>
          <p:cNvSpPr>
            <a:spLocks noChangeArrowheads="1"/>
          </p:cNvSpPr>
          <p:nvPr/>
        </p:nvSpPr>
        <p:spPr bwMode="auto">
          <a:xfrm>
            <a:off x="467546" y="5468815"/>
            <a:ext cx="8064896" cy="943708"/>
          </a:xfrm>
          <a:prstGeom prst="roundRect">
            <a:avLst>
              <a:gd name="adj" fmla="val 16667"/>
            </a:avLst>
          </a:prstGeom>
          <a:solidFill>
            <a:srgbClr val="FFCC99"/>
          </a:solidFill>
          <a:ln w="9525">
            <a:noFill/>
            <a:round/>
            <a:headEnd/>
            <a:tailEnd/>
          </a:ln>
          <a:effectLst>
            <a:outerShdw blurRad="50800" dist="38100" dir="2700000" algn="tl" rotWithShape="0">
              <a:prstClr val="black">
                <a:alpha val="40000"/>
              </a:prst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9713" name="Text Box 85"/>
          <p:cNvSpPr txBox="1">
            <a:spLocks noChangeArrowheads="1"/>
          </p:cNvSpPr>
          <p:nvPr/>
        </p:nvSpPr>
        <p:spPr bwMode="auto">
          <a:xfrm>
            <a:off x="983017" y="5553861"/>
            <a:ext cx="5899372" cy="1114921"/>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prstClr val="black"/>
                </a:solidFill>
                <a:effectLst/>
                <a:uLnTx/>
                <a:uFillTx/>
                <a:latin typeface="Calibri"/>
                <a:ea typeface="ＭＳ Ｐゴシック"/>
                <a:cs typeface="+mn-cs"/>
              </a:rPr>
              <a:t>現在の海水中の</a:t>
            </a:r>
            <a:r>
              <a:rPr kumimoji="1" lang="en-US" altLang="ja-JP" sz="2215" b="0" i="0" u="none" strike="noStrike" kern="1200" cap="none" spc="0" normalizeH="0" baseline="0" noProof="0" dirty="0">
                <a:ln>
                  <a:noFill/>
                </a:ln>
                <a:solidFill>
                  <a:prstClr val="black"/>
                </a:solidFill>
                <a:effectLst/>
                <a:uLnTx/>
                <a:uFillTx/>
                <a:latin typeface="Calibri"/>
                <a:ea typeface="ＭＳ Ｐゴシック"/>
                <a:cs typeface="+mn-cs"/>
              </a:rPr>
              <a:t>Mo,</a:t>
            </a:r>
            <a:r>
              <a:rPr kumimoji="1" lang="ja-JP" altLang="en-US" sz="2215" b="0" i="0" u="none" strike="noStrike" kern="1200" cap="none" spc="0" normalizeH="0" baseline="0" noProof="0" dirty="0">
                <a:ln>
                  <a:noFill/>
                </a:ln>
                <a:solidFill>
                  <a:prstClr val="black"/>
                </a:solidFill>
                <a:effectLst/>
                <a:uLnTx/>
                <a:uFillTx/>
                <a:latin typeface="Calibri"/>
                <a:ea typeface="ＭＳ Ｐゴシック"/>
                <a:cs typeface="+mn-cs"/>
              </a:rPr>
              <a:t> </a:t>
            </a:r>
            <a:r>
              <a:rPr kumimoji="1" lang="en-US" altLang="ja-JP" sz="2215" b="0" i="0" u="none" strike="noStrike" kern="1200" cap="none" spc="0" normalizeH="0" baseline="0" noProof="0" dirty="0">
                <a:ln>
                  <a:noFill/>
                </a:ln>
                <a:solidFill>
                  <a:prstClr val="black"/>
                </a:solidFill>
                <a:effectLst/>
                <a:uLnTx/>
                <a:uFillTx/>
                <a:latin typeface="Calibri"/>
                <a:ea typeface="ＭＳ Ｐゴシック"/>
                <a:cs typeface="+mn-cs"/>
              </a:rPr>
              <a:t>W</a:t>
            </a:r>
            <a:r>
              <a:rPr kumimoji="1" lang="ja-JP" altLang="en-US" sz="2215" b="0" i="0" u="none" strike="noStrike" kern="1200" cap="none" spc="0" normalizeH="0" baseline="0" noProof="0" dirty="0">
                <a:ln>
                  <a:noFill/>
                </a:ln>
                <a:solidFill>
                  <a:prstClr val="black"/>
                </a:solidFill>
                <a:effectLst/>
                <a:uLnTx/>
                <a:uFillTx/>
                <a:latin typeface="Calibri"/>
                <a:ea typeface="ＭＳ Ｐゴシック"/>
                <a:cs typeface="+mn-cs"/>
              </a:rPr>
              <a:t>の濃度の違いは、</a:t>
            </a:r>
            <a:endParaRPr kumimoji="1" lang="en-US" altLang="ja-JP" sz="2215"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prstClr val="black"/>
                </a:solidFill>
                <a:effectLst/>
                <a:uLnTx/>
                <a:uFillTx/>
                <a:latin typeface="ＭＳ Ｐゴシック"/>
                <a:ea typeface="ＭＳ Ｐゴシック"/>
                <a:cs typeface="+mn-cs"/>
              </a:rPr>
              <a:t>“水酸化鉄への吸着構造の違い”で説明できる。</a:t>
            </a:r>
            <a:endParaRPr kumimoji="1" lang="en-US" altLang="ja-JP" sz="2215"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215"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pic>
        <p:nvPicPr>
          <p:cNvPr id="30739" name="Picture 35"/>
          <p:cNvPicPr>
            <a:picLocks noChangeAspect="1" noChangeArrowheads="1"/>
          </p:cNvPicPr>
          <p:nvPr/>
        </p:nvPicPr>
        <p:blipFill>
          <a:blip r:embed="rId4" cstate="print"/>
          <a:srcRect/>
          <a:stretch>
            <a:fillRect/>
          </a:stretch>
        </p:blipFill>
        <p:spPr bwMode="auto">
          <a:xfrm>
            <a:off x="6974581" y="2269293"/>
            <a:ext cx="1822450" cy="893885"/>
          </a:xfrm>
          <a:prstGeom prst="rect">
            <a:avLst/>
          </a:prstGeom>
          <a:noFill/>
          <a:ln w="9525">
            <a:noFill/>
            <a:miter lim="800000"/>
            <a:headEnd/>
            <a:tailEnd/>
          </a:ln>
        </p:spPr>
      </p:pic>
      <p:sp>
        <p:nvSpPr>
          <p:cNvPr id="30740" name="Line 39"/>
          <p:cNvSpPr>
            <a:spLocks noChangeShapeType="1"/>
          </p:cNvSpPr>
          <p:nvPr/>
        </p:nvSpPr>
        <p:spPr bwMode="auto">
          <a:xfrm flipH="1" flipV="1">
            <a:off x="7771501" y="1627454"/>
            <a:ext cx="84138" cy="266700"/>
          </a:xfrm>
          <a:prstGeom prst="line">
            <a:avLst/>
          </a:prstGeom>
          <a:noFill/>
          <a:ln w="381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41" name="Line 40"/>
          <p:cNvSpPr>
            <a:spLocks noChangeShapeType="1"/>
          </p:cNvSpPr>
          <p:nvPr/>
        </p:nvSpPr>
        <p:spPr bwMode="auto">
          <a:xfrm flipV="1">
            <a:off x="7911230" y="1659639"/>
            <a:ext cx="131763" cy="234462"/>
          </a:xfrm>
          <a:prstGeom prst="line">
            <a:avLst/>
          </a:prstGeom>
          <a:noFill/>
          <a:ln w="381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42" name="Line 41"/>
          <p:cNvSpPr>
            <a:spLocks noChangeShapeType="1"/>
          </p:cNvSpPr>
          <p:nvPr/>
        </p:nvSpPr>
        <p:spPr bwMode="auto">
          <a:xfrm flipV="1">
            <a:off x="7576239" y="1943924"/>
            <a:ext cx="265112" cy="175846"/>
          </a:xfrm>
          <a:prstGeom prst="line">
            <a:avLst/>
          </a:prstGeom>
          <a:noFill/>
          <a:ln w="381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43" name="Line 42"/>
          <p:cNvSpPr>
            <a:spLocks noChangeShapeType="1"/>
          </p:cNvSpPr>
          <p:nvPr/>
        </p:nvSpPr>
        <p:spPr bwMode="auto">
          <a:xfrm flipH="1" flipV="1">
            <a:off x="7846114" y="1876516"/>
            <a:ext cx="323850" cy="246185"/>
          </a:xfrm>
          <a:prstGeom prst="line">
            <a:avLst/>
          </a:prstGeom>
          <a:noFill/>
          <a:ln w="381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44" name="Oval 43"/>
          <p:cNvSpPr>
            <a:spLocks noChangeArrowheads="1"/>
          </p:cNvSpPr>
          <p:nvPr/>
        </p:nvSpPr>
        <p:spPr bwMode="auto">
          <a:xfrm>
            <a:off x="7801664" y="1848675"/>
            <a:ext cx="165100" cy="133350"/>
          </a:xfrm>
          <a:prstGeom prst="ellipse">
            <a:avLst/>
          </a:prstGeom>
          <a:solidFill>
            <a:srgbClr val="0000FF"/>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45" name="Oval 44"/>
          <p:cNvSpPr>
            <a:spLocks noChangeArrowheads="1"/>
          </p:cNvSpPr>
          <p:nvPr/>
        </p:nvSpPr>
        <p:spPr bwMode="auto">
          <a:xfrm>
            <a:off x="7974702" y="1614213"/>
            <a:ext cx="125413" cy="99646"/>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46" name="Oval 45"/>
          <p:cNvSpPr>
            <a:spLocks noChangeArrowheads="1"/>
          </p:cNvSpPr>
          <p:nvPr/>
        </p:nvSpPr>
        <p:spPr bwMode="auto">
          <a:xfrm>
            <a:off x="8104878" y="2065552"/>
            <a:ext cx="125413" cy="99646"/>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47" name="Oval 46"/>
          <p:cNvSpPr>
            <a:spLocks noChangeArrowheads="1"/>
          </p:cNvSpPr>
          <p:nvPr/>
        </p:nvSpPr>
        <p:spPr bwMode="auto">
          <a:xfrm>
            <a:off x="7536551" y="2061155"/>
            <a:ext cx="123825" cy="101112"/>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48" name="Oval 47"/>
          <p:cNvSpPr>
            <a:spLocks noChangeArrowheads="1"/>
          </p:cNvSpPr>
          <p:nvPr/>
        </p:nvSpPr>
        <p:spPr bwMode="auto">
          <a:xfrm>
            <a:off x="7712764" y="1580509"/>
            <a:ext cx="125412" cy="99646"/>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49" name="AutoShape 48"/>
          <p:cNvSpPr>
            <a:spLocks noChangeArrowheads="1"/>
          </p:cNvSpPr>
          <p:nvPr/>
        </p:nvSpPr>
        <p:spPr bwMode="auto">
          <a:xfrm>
            <a:off x="7360344" y="1514568"/>
            <a:ext cx="1039812" cy="81768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67" y="10800"/>
                </a:moveTo>
                <a:cubicBezTo>
                  <a:pt x="2267" y="15513"/>
                  <a:pt x="6087" y="19333"/>
                  <a:pt x="10800" y="19333"/>
                </a:cubicBezTo>
                <a:cubicBezTo>
                  <a:pt x="15513" y="19333"/>
                  <a:pt x="19333" y="15513"/>
                  <a:pt x="19333" y="10800"/>
                </a:cubicBezTo>
                <a:cubicBezTo>
                  <a:pt x="19333" y="6087"/>
                  <a:pt x="15513" y="2267"/>
                  <a:pt x="10800" y="2267"/>
                </a:cubicBezTo>
                <a:cubicBezTo>
                  <a:pt x="6087" y="2267"/>
                  <a:pt x="2267" y="6087"/>
                  <a:pt x="2267" y="10800"/>
                </a:cubicBezTo>
                <a:close/>
              </a:path>
            </a:pathLst>
          </a:custGeom>
          <a:solidFill>
            <a:srgbClr val="808080">
              <a:alpha val="32941"/>
            </a:srgbClr>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50" name="Text Box 49"/>
          <p:cNvSpPr txBox="1">
            <a:spLocks noChangeArrowheads="1"/>
          </p:cNvSpPr>
          <p:nvPr/>
        </p:nvSpPr>
        <p:spPr bwMode="auto">
          <a:xfrm>
            <a:off x="7236325" y="1155342"/>
            <a:ext cx="1643399" cy="31963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溶けやすい</a:t>
            </a:r>
            <a:r>
              <a:rPr kumimoji="1" lang="en-US" altLang="ja-JP"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a:t>
            </a:r>
            <a:r>
              <a:rPr kumimoji="1" lang="ja-JP" altLang="en-US"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外圏</a:t>
            </a:r>
            <a:r>
              <a:rPr kumimoji="1" lang="en-US" altLang="ja-JP"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a:t>
            </a:r>
          </a:p>
        </p:txBody>
      </p:sp>
      <p:pic>
        <p:nvPicPr>
          <p:cNvPr id="30751" name="Picture 52"/>
          <p:cNvPicPr>
            <a:picLocks noChangeAspect="1" noChangeArrowheads="1"/>
          </p:cNvPicPr>
          <p:nvPr/>
        </p:nvPicPr>
        <p:blipFill>
          <a:blip r:embed="rId4" cstate="print"/>
          <a:srcRect/>
          <a:stretch>
            <a:fillRect/>
          </a:stretch>
        </p:blipFill>
        <p:spPr bwMode="auto">
          <a:xfrm>
            <a:off x="3702043" y="2037247"/>
            <a:ext cx="1752600" cy="1015511"/>
          </a:xfrm>
          <a:prstGeom prst="rect">
            <a:avLst/>
          </a:prstGeom>
          <a:noFill/>
          <a:ln w="9525">
            <a:noFill/>
            <a:miter lim="800000"/>
            <a:headEnd/>
            <a:tailEnd/>
          </a:ln>
        </p:spPr>
      </p:pic>
      <p:sp>
        <p:nvSpPr>
          <p:cNvPr id="30752" name="Text Box 88"/>
          <p:cNvSpPr txBox="1">
            <a:spLocks noChangeArrowheads="1"/>
          </p:cNvSpPr>
          <p:nvPr/>
        </p:nvSpPr>
        <p:spPr bwMode="auto">
          <a:xfrm>
            <a:off x="4705343" y="1747060"/>
            <a:ext cx="484428" cy="34810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a:ln>
                  <a:noFill/>
                </a:ln>
                <a:solidFill>
                  <a:prstClr val="black"/>
                </a:solidFill>
                <a:effectLst/>
                <a:uLnTx/>
                <a:uFillTx/>
                <a:latin typeface="Calibri"/>
                <a:ea typeface="ＭＳ Ｐゴシック"/>
                <a:cs typeface="+mn-cs"/>
              </a:rPr>
              <a:t>Mo</a:t>
            </a:r>
          </a:p>
        </p:txBody>
      </p:sp>
      <p:sp>
        <p:nvSpPr>
          <p:cNvPr id="30753" name="Text Box 92"/>
          <p:cNvSpPr txBox="1">
            <a:spLocks noChangeArrowheads="1"/>
          </p:cNvSpPr>
          <p:nvPr/>
        </p:nvSpPr>
        <p:spPr bwMode="auto">
          <a:xfrm>
            <a:off x="3625872" y="1190740"/>
            <a:ext cx="1643399" cy="31963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溶けにくい</a:t>
            </a:r>
            <a:r>
              <a:rPr kumimoji="1" lang="en-US" altLang="ja-JP"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a:t>
            </a:r>
            <a:r>
              <a:rPr kumimoji="1" lang="ja-JP" altLang="en-US"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内圏</a:t>
            </a:r>
            <a:r>
              <a:rPr kumimoji="1" lang="en-US" altLang="ja-JP"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a:t>
            </a:r>
            <a:endParaRPr kumimoji="1" lang="ja-JP" altLang="en-US"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endParaRPr>
          </a:p>
        </p:txBody>
      </p:sp>
      <p:sp>
        <p:nvSpPr>
          <p:cNvPr id="30754" name="Text Box 93"/>
          <p:cNvSpPr txBox="1">
            <a:spLocks noChangeArrowheads="1"/>
          </p:cNvSpPr>
          <p:nvPr/>
        </p:nvSpPr>
        <p:spPr bwMode="auto">
          <a:xfrm>
            <a:off x="6958926" y="1521894"/>
            <a:ext cx="562975" cy="31963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外圏</a:t>
            </a:r>
          </a:p>
        </p:txBody>
      </p:sp>
      <p:sp>
        <p:nvSpPr>
          <p:cNvPr id="30755" name="Oval 100"/>
          <p:cNvSpPr>
            <a:spLocks noChangeArrowheads="1"/>
          </p:cNvSpPr>
          <p:nvPr/>
        </p:nvSpPr>
        <p:spPr bwMode="auto">
          <a:xfrm>
            <a:off x="7436539" y="2597486"/>
            <a:ext cx="255587" cy="211015"/>
          </a:xfrm>
          <a:prstGeom prst="ellipse">
            <a:avLst/>
          </a:prstGeom>
          <a:solidFill>
            <a:srgbClr val="C0C0C0"/>
          </a:solidFill>
          <a:ln w="9525">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92" b="1" i="0" u="none" strike="noStrike" kern="1200" cap="none" spc="0" normalizeH="0" baseline="0" noProof="0">
                <a:ln>
                  <a:noFill/>
                </a:ln>
                <a:solidFill>
                  <a:prstClr val="black"/>
                </a:solidFill>
                <a:effectLst/>
                <a:uLnTx/>
                <a:uFillTx/>
                <a:latin typeface="HGSｺﾞｼｯｸE" pitchFamily="50" charset="-128"/>
                <a:ea typeface="HGSｺﾞｼｯｸE" pitchFamily="50" charset="-128"/>
                <a:cs typeface="+mn-cs"/>
              </a:rPr>
              <a:t>Fe</a:t>
            </a:r>
          </a:p>
        </p:txBody>
      </p:sp>
      <p:sp>
        <p:nvSpPr>
          <p:cNvPr id="30756" name="Oval 101"/>
          <p:cNvSpPr>
            <a:spLocks noChangeArrowheads="1"/>
          </p:cNvSpPr>
          <p:nvPr/>
        </p:nvSpPr>
        <p:spPr bwMode="auto">
          <a:xfrm>
            <a:off x="8044580" y="2577024"/>
            <a:ext cx="303213" cy="237392"/>
          </a:xfrm>
          <a:prstGeom prst="ellipse">
            <a:avLst/>
          </a:prstGeom>
          <a:solidFill>
            <a:srgbClr val="C0C0C0"/>
          </a:solidFill>
          <a:ln w="9525">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92" b="1" i="0" u="none" strike="noStrike" kern="1200" cap="none" spc="0" normalizeH="0" baseline="0" noProof="0">
                <a:ln>
                  <a:noFill/>
                </a:ln>
                <a:solidFill>
                  <a:prstClr val="black"/>
                </a:solidFill>
                <a:effectLst/>
                <a:uLnTx/>
                <a:uFillTx/>
                <a:latin typeface="HGSｺﾞｼｯｸE" pitchFamily="50" charset="-128"/>
                <a:ea typeface="HGSｺﾞｼｯｸE" pitchFamily="50" charset="-128"/>
                <a:cs typeface="+mn-cs"/>
              </a:rPr>
              <a:t>Fe</a:t>
            </a:r>
          </a:p>
        </p:txBody>
      </p:sp>
      <p:sp>
        <p:nvSpPr>
          <p:cNvPr id="30757" name="Oval 104"/>
          <p:cNvSpPr>
            <a:spLocks noChangeArrowheads="1"/>
          </p:cNvSpPr>
          <p:nvPr/>
        </p:nvSpPr>
        <p:spPr bwMode="auto">
          <a:xfrm>
            <a:off x="4116715" y="2434325"/>
            <a:ext cx="255587" cy="211015"/>
          </a:xfrm>
          <a:prstGeom prst="ellipse">
            <a:avLst/>
          </a:prstGeom>
          <a:solidFill>
            <a:srgbClr val="FFCC00"/>
          </a:solidFill>
          <a:ln w="9525">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92" b="1" i="0" u="none" strike="noStrike" kern="1200" cap="none" spc="0" normalizeH="0" baseline="0" noProof="0" dirty="0" err="1">
                <a:ln>
                  <a:noFill/>
                </a:ln>
                <a:solidFill>
                  <a:prstClr val="black"/>
                </a:solidFill>
                <a:effectLst/>
                <a:uLnTx/>
                <a:uFillTx/>
                <a:latin typeface="HGSｺﾞｼｯｸE" pitchFamily="50" charset="-128"/>
                <a:ea typeface="HGSｺﾞｼｯｸE" pitchFamily="50" charset="-128"/>
                <a:cs typeface="+mn-cs"/>
              </a:rPr>
              <a:t>Mn</a:t>
            </a:r>
            <a:endParaRPr kumimoji="1" lang="en-US" altLang="ja-JP" sz="1292" b="1"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endParaRPr>
          </a:p>
        </p:txBody>
      </p:sp>
      <p:sp>
        <p:nvSpPr>
          <p:cNvPr id="30758" name="Oval 105"/>
          <p:cNvSpPr>
            <a:spLocks noChangeArrowheads="1"/>
          </p:cNvSpPr>
          <p:nvPr/>
        </p:nvSpPr>
        <p:spPr bwMode="auto">
          <a:xfrm>
            <a:off x="4724753" y="2413862"/>
            <a:ext cx="303213" cy="237392"/>
          </a:xfrm>
          <a:prstGeom prst="ellipse">
            <a:avLst/>
          </a:prstGeom>
          <a:solidFill>
            <a:srgbClr val="FFCC00"/>
          </a:solidFill>
          <a:ln w="9525">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92" b="1" i="0" u="none" strike="noStrike" kern="1200" cap="none" spc="0" normalizeH="0" baseline="0" noProof="0">
                <a:ln>
                  <a:noFill/>
                </a:ln>
                <a:solidFill>
                  <a:prstClr val="black"/>
                </a:solidFill>
                <a:effectLst/>
                <a:uLnTx/>
                <a:uFillTx/>
                <a:latin typeface="HGSｺﾞｼｯｸE" pitchFamily="50" charset="-128"/>
                <a:ea typeface="HGSｺﾞｼｯｸE" pitchFamily="50" charset="-128"/>
                <a:cs typeface="+mn-cs"/>
              </a:rPr>
              <a:t>Mn</a:t>
            </a:r>
          </a:p>
        </p:txBody>
      </p:sp>
      <p:sp>
        <p:nvSpPr>
          <p:cNvPr id="30759" name="Text Box 114"/>
          <p:cNvSpPr txBox="1">
            <a:spLocks noChangeArrowheads="1"/>
          </p:cNvSpPr>
          <p:nvPr/>
        </p:nvSpPr>
        <p:spPr bwMode="auto">
          <a:xfrm>
            <a:off x="7903269" y="1706534"/>
            <a:ext cx="484428" cy="34810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a:ln>
                  <a:noFill/>
                </a:ln>
                <a:solidFill>
                  <a:prstClr val="black"/>
                </a:solidFill>
                <a:effectLst/>
                <a:uLnTx/>
                <a:uFillTx/>
                <a:latin typeface="Calibri"/>
                <a:ea typeface="ＭＳ Ｐゴシック"/>
                <a:cs typeface="+mn-cs"/>
              </a:rPr>
              <a:t>Mo</a:t>
            </a:r>
          </a:p>
        </p:txBody>
      </p:sp>
      <p:sp>
        <p:nvSpPr>
          <p:cNvPr id="30760" name="Line 66"/>
          <p:cNvSpPr>
            <a:spLocks noChangeShapeType="1"/>
          </p:cNvSpPr>
          <p:nvPr/>
        </p:nvSpPr>
        <p:spPr bwMode="auto">
          <a:xfrm flipH="1">
            <a:off x="4618033" y="1692840"/>
            <a:ext cx="222250" cy="169985"/>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61" name="Oval 68"/>
          <p:cNvSpPr>
            <a:spLocks noChangeArrowheads="1"/>
          </p:cNvSpPr>
          <p:nvPr/>
        </p:nvSpPr>
        <p:spPr bwMode="auto">
          <a:xfrm>
            <a:off x="4187823" y="2069445"/>
            <a:ext cx="122238" cy="120162"/>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62" name="Line 66"/>
          <p:cNvSpPr>
            <a:spLocks noChangeShapeType="1"/>
          </p:cNvSpPr>
          <p:nvPr/>
        </p:nvSpPr>
        <p:spPr bwMode="auto">
          <a:xfrm flipH="1" flipV="1">
            <a:off x="4591072" y="1897994"/>
            <a:ext cx="263525" cy="218343"/>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63" name="Oval 68"/>
          <p:cNvSpPr>
            <a:spLocks noChangeArrowheads="1"/>
          </p:cNvSpPr>
          <p:nvPr/>
        </p:nvSpPr>
        <p:spPr bwMode="auto">
          <a:xfrm>
            <a:off x="4829168" y="2095821"/>
            <a:ext cx="122238" cy="121626"/>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64" name="Oval 72"/>
          <p:cNvSpPr>
            <a:spLocks noChangeArrowheads="1"/>
          </p:cNvSpPr>
          <p:nvPr/>
        </p:nvSpPr>
        <p:spPr bwMode="auto">
          <a:xfrm flipH="1">
            <a:off x="4810119" y="1613709"/>
            <a:ext cx="122238" cy="118697"/>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65" name="Line 66"/>
          <p:cNvSpPr>
            <a:spLocks noChangeShapeType="1"/>
          </p:cNvSpPr>
          <p:nvPr/>
        </p:nvSpPr>
        <p:spPr bwMode="auto">
          <a:xfrm>
            <a:off x="4289418" y="1701685"/>
            <a:ext cx="214313" cy="155331"/>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66" name="Line 66"/>
          <p:cNvSpPr>
            <a:spLocks noChangeShapeType="1"/>
          </p:cNvSpPr>
          <p:nvPr/>
        </p:nvSpPr>
        <p:spPr bwMode="auto">
          <a:xfrm flipV="1">
            <a:off x="4283097" y="1905325"/>
            <a:ext cx="238125" cy="200757"/>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67" name="Oval 68"/>
          <p:cNvSpPr>
            <a:spLocks noChangeArrowheads="1"/>
          </p:cNvSpPr>
          <p:nvPr/>
        </p:nvSpPr>
        <p:spPr bwMode="auto">
          <a:xfrm>
            <a:off x="4197343" y="1616693"/>
            <a:ext cx="122238" cy="121627"/>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68" name="Line 66"/>
          <p:cNvSpPr>
            <a:spLocks noChangeShapeType="1"/>
          </p:cNvSpPr>
          <p:nvPr/>
        </p:nvSpPr>
        <p:spPr bwMode="auto">
          <a:xfrm>
            <a:off x="4575168" y="1918514"/>
            <a:ext cx="82550" cy="161192"/>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69" name="Oval 68"/>
          <p:cNvSpPr>
            <a:spLocks noChangeArrowheads="1"/>
          </p:cNvSpPr>
          <p:nvPr/>
        </p:nvSpPr>
        <p:spPr bwMode="auto">
          <a:xfrm>
            <a:off x="4602185" y="2050397"/>
            <a:ext cx="122237" cy="121627"/>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grpSp>
        <p:nvGrpSpPr>
          <p:cNvPr id="2" name="Group 55"/>
          <p:cNvGrpSpPr>
            <a:grpSpLocks/>
          </p:cNvGrpSpPr>
          <p:nvPr/>
        </p:nvGrpSpPr>
        <p:grpSpPr bwMode="auto">
          <a:xfrm>
            <a:off x="4481983" y="1804444"/>
            <a:ext cx="162899" cy="154565"/>
            <a:chOff x="4459" y="1039"/>
            <a:chExt cx="141" cy="140"/>
          </a:xfrm>
          <a:solidFill>
            <a:srgbClr val="3A30FA"/>
          </a:solidFill>
        </p:grpSpPr>
        <p:sp>
          <p:nvSpPr>
            <p:cNvPr id="158" name="Oval 56"/>
            <p:cNvSpPr>
              <a:spLocks noChangeArrowheads="1"/>
            </p:cNvSpPr>
            <p:nvPr/>
          </p:nvSpPr>
          <p:spPr bwMode="auto">
            <a:xfrm>
              <a:off x="4459" y="1039"/>
              <a:ext cx="141" cy="140"/>
            </a:xfrm>
            <a:prstGeom prst="ellipse">
              <a:avLst/>
            </a:prstGeom>
            <a:grpFill/>
            <a:ln w="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59" name="Oval 57"/>
            <p:cNvSpPr>
              <a:spLocks noChangeArrowheads="1"/>
            </p:cNvSpPr>
            <p:nvPr/>
          </p:nvSpPr>
          <p:spPr bwMode="auto">
            <a:xfrm>
              <a:off x="4459" y="1039"/>
              <a:ext cx="141" cy="140"/>
            </a:xfrm>
            <a:prstGeom prst="ellipse">
              <a:avLst/>
            </a:prstGeom>
            <a:grpFill/>
            <a:ln w="7938" cap="rnd">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grpSp>
      <p:sp>
        <p:nvSpPr>
          <p:cNvPr id="30771" name="Line 66"/>
          <p:cNvSpPr>
            <a:spLocks noChangeShapeType="1"/>
          </p:cNvSpPr>
          <p:nvPr/>
        </p:nvSpPr>
        <p:spPr bwMode="auto">
          <a:xfrm>
            <a:off x="4473568" y="1692893"/>
            <a:ext cx="82550" cy="161192"/>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772" name="Oval 68"/>
          <p:cNvSpPr>
            <a:spLocks noChangeArrowheads="1"/>
          </p:cNvSpPr>
          <p:nvPr/>
        </p:nvSpPr>
        <p:spPr bwMode="auto">
          <a:xfrm>
            <a:off x="4421210" y="1626898"/>
            <a:ext cx="122237" cy="121626"/>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pic>
        <p:nvPicPr>
          <p:cNvPr id="219" name="Picture 64"/>
          <p:cNvPicPr>
            <a:picLocks noChangeAspect="1" noChangeArrowheads="1"/>
          </p:cNvPicPr>
          <p:nvPr/>
        </p:nvPicPr>
        <p:blipFill>
          <a:blip r:embed="rId4" cstate="print"/>
          <a:srcRect/>
          <a:stretch>
            <a:fillRect/>
          </a:stretch>
        </p:blipFill>
        <p:spPr bwMode="auto">
          <a:xfrm>
            <a:off x="3766520" y="3982025"/>
            <a:ext cx="1752600" cy="1015511"/>
          </a:xfrm>
          <a:prstGeom prst="rect">
            <a:avLst/>
          </a:prstGeom>
          <a:noFill/>
          <a:ln w="9525">
            <a:noFill/>
            <a:miter lim="800000"/>
            <a:headEnd/>
            <a:tailEnd/>
          </a:ln>
        </p:spPr>
      </p:pic>
      <p:pic>
        <p:nvPicPr>
          <p:cNvPr id="220" name="Picture 75"/>
          <p:cNvPicPr>
            <a:picLocks noChangeAspect="1" noChangeArrowheads="1"/>
          </p:cNvPicPr>
          <p:nvPr/>
        </p:nvPicPr>
        <p:blipFill>
          <a:blip r:embed="rId4" cstate="print"/>
          <a:srcRect/>
          <a:stretch>
            <a:fillRect/>
          </a:stretch>
        </p:blipFill>
        <p:spPr bwMode="auto">
          <a:xfrm>
            <a:off x="7092988" y="4040635"/>
            <a:ext cx="1752600" cy="1015511"/>
          </a:xfrm>
          <a:prstGeom prst="rect">
            <a:avLst/>
          </a:prstGeom>
          <a:noFill/>
          <a:ln w="9525">
            <a:noFill/>
            <a:miter lim="800000"/>
            <a:headEnd/>
            <a:tailEnd/>
          </a:ln>
        </p:spPr>
      </p:pic>
      <p:sp>
        <p:nvSpPr>
          <p:cNvPr id="221" name="Oval 80"/>
          <p:cNvSpPr>
            <a:spLocks noChangeArrowheads="1"/>
          </p:cNvSpPr>
          <p:nvPr/>
        </p:nvSpPr>
        <p:spPr bwMode="auto">
          <a:xfrm>
            <a:off x="7507327" y="4430385"/>
            <a:ext cx="255587" cy="211015"/>
          </a:xfrm>
          <a:prstGeom prst="ellipse">
            <a:avLst/>
          </a:prstGeom>
          <a:solidFill>
            <a:srgbClr val="C0C0C0"/>
          </a:solidFill>
          <a:ln w="9525">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92" b="1"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Fe</a:t>
            </a:r>
          </a:p>
        </p:txBody>
      </p:sp>
      <p:sp>
        <p:nvSpPr>
          <p:cNvPr id="222" name="Oval 81"/>
          <p:cNvSpPr>
            <a:spLocks noChangeArrowheads="1"/>
          </p:cNvSpPr>
          <p:nvPr/>
        </p:nvSpPr>
        <p:spPr bwMode="auto">
          <a:xfrm>
            <a:off x="8115367" y="4409922"/>
            <a:ext cx="303213" cy="237392"/>
          </a:xfrm>
          <a:prstGeom prst="ellipse">
            <a:avLst/>
          </a:prstGeom>
          <a:solidFill>
            <a:srgbClr val="C0C0C0"/>
          </a:solidFill>
          <a:ln w="9525">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92" b="1" i="0" u="none" strike="noStrike" kern="1200" cap="none" spc="0" normalizeH="0" baseline="0" noProof="0">
                <a:ln>
                  <a:noFill/>
                </a:ln>
                <a:solidFill>
                  <a:prstClr val="black"/>
                </a:solidFill>
                <a:effectLst/>
                <a:uLnTx/>
                <a:uFillTx/>
                <a:latin typeface="HGSｺﾞｼｯｸE" pitchFamily="50" charset="-128"/>
                <a:ea typeface="HGSｺﾞｼｯｸE" pitchFamily="50" charset="-128"/>
                <a:cs typeface="+mn-cs"/>
              </a:rPr>
              <a:t>Fe</a:t>
            </a:r>
          </a:p>
        </p:txBody>
      </p:sp>
      <p:sp>
        <p:nvSpPr>
          <p:cNvPr id="223" name="Text Box 90"/>
          <p:cNvSpPr txBox="1">
            <a:spLocks noChangeArrowheads="1"/>
          </p:cNvSpPr>
          <p:nvPr/>
        </p:nvSpPr>
        <p:spPr bwMode="auto">
          <a:xfrm>
            <a:off x="3568429" y="3205328"/>
            <a:ext cx="1643399" cy="31963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溶けにくい</a:t>
            </a:r>
            <a:r>
              <a:rPr kumimoji="1" lang="en-US" altLang="ja-JP"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a:t>
            </a:r>
            <a:r>
              <a:rPr kumimoji="1" lang="ja-JP" altLang="en-US"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内圏</a:t>
            </a:r>
            <a:r>
              <a:rPr kumimoji="1" lang="en-US" altLang="ja-JP"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a:t>
            </a:r>
            <a:endParaRPr kumimoji="1" lang="ja-JP" altLang="en-US"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endParaRPr>
          </a:p>
        </p:txBody>
      </p:sp>
      <p:sp>
        <p:nvSpPr>
          <p:cNvPr id="224" name="Text Box 91"/>
          <p:cNvSpPr txBox="1">
            <a:spLocks noChangeArrowheads="1"/>
          </p:cNvSpPr>
          <p:nvPr/>
        </p:nvSpPr>
        <p:spPr bwMode="auto">
          <a:xfrm>
            <a:off x="6998124" y="3236980"/>
            <a:ext cx="1643399" cy="31963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溶けにくい</a:t>
            </a:r>
            <a:r>
              <a:rPr kumimoji="1" lang="en-US" altLang="ja-JP"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a:t>
            </a:r>
            <a:r>
              <a:rPr kumimoji="1" lang="ja-JP" altLang="en-US"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内圏</a:t>
            </a:r>
            <a:r>
              <a:rPr kumimoji="1" lang="en-US" altLang="ja-JP"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rPr>
              <a:t>)</a:t>
            </a:r>
            <a:endParaRPr kumimoji="1" lang="ja-JP" altLang="en-US" sz="1477" b="0"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endParaRPr>
          </a:p>
        </p:txBody>
      </p:sp>
      <p:sp>
        <p:nvSpPr>
          <p:cNvPr id="225" name="Oval 102"/>
          <p:cNvSpPr>
            <a:spLocks noChangeArrowheads="1"/>
          </p:cNvSpPr>
          <p:nvPr/>
        </p:nvSpPr>
        <p:spPr bwMode="auto">
          <a:xfrm>
            <a:off x="4166576" y="4379149"/>
            <a:ext cx="276225" cy="250581"/>
          </a:xfrm>
          <a:prstGeom prst="ellipse">
            <a:avLst/>
          </a:prstGeom>
          <a:solidFill>
            <a:srgbClr val="FFCC00"/>
          </a:solidFill>
          <a:ln w="9525">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92" b="1" i="0" u="none" strike="noStrike" kern="1200" cap="none" spc="0" normalizeH="0" baseline="0" noProof="0">
                <a:ln>
                  <a:noFill/>
                </a:ln>
                <a:solidFill>
                  <a:prstClr val="black"/>
                </a:solidFill>
                <a:effectLst/>
                <a:uLnTx/>
                <a:uFillTx/>
                <a:latin typeface="HGSｺﾞｼｯｸE" pitchFamily="50" charset="-128"/>
                <a:ea typeface="HGSｺﾞｼｯｸE" pitchFamily="50" charset="-128"/>
                <a:cs typeface="+mn-cs"/>
              </a:rPr>
              <a:t>Mn</a:t>
            </a:r>
          </a:p>
        </p:txBody>
      </p:sp>
      <p:sp>
        <p:nvSpPr>
          <p:cNvPr id="226" name="Oval 103"/>
          <p:cNvSpPr>
            <a:spLocks noChangeArrowheads="1"/>
          </p:cNvSpPr>
          <p:nvPr/>
        </p:nvSpPr>
        <p:spPr bwMode="auto">
          <a:xfrm>
            <a:off x="4799983" y="4370356"/>
            <a:ext cx="303212" cy="237392"/>
          </a:xfrm>
          <a:prstGeom prst="ellipse">
            <a:avLst/>
          </a:prstGeom>
          <a:solidFill>
            <a:srgbClr val="FFCC00"/>
          </a:solidFill>
          <a:ln w="9525">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92" b="1" i="0" u="none" strike="noStrike" kern="1200" cap="none" spc="0" normalizeH="0" baseline="0" noProof="0" dirty="0" err="1">
                <a:ln>
                  <a:noFill/>
                </a:ln>
                <a:solidFill>
                  <a:prstClr val="black"/>
                </a:solidFill>
                <a:effectLst/>
                <a:uLnTx/>
                <a:uFillTx/>
                <a:latin typeface="HGSｺﾞｼｯｸE" pitchFamily="50" charset="-128"/>
                <a:ea typeface="HGSｺﾞｼｯｸE" pitchFamily="50" charset="-128"/>
                <a:cs typeface="+mn-cs"/>
              </a:rPr>
              <a:t>Mn</a:t>
            </a:r>
            <a:endParaRPr kumimoji="1" lang="en-US" altLang="ja-JP" sz="1292" b="1" i="0" u="none" strike="noStrike" kern="1200" cap="none" spc="0" normalizeH="0" baseline="0" noProof="0" dirty="0">
              <a:ln>
                <a:noFill/>
              </a:ln>
              <a:solidFill>
                <a:prstClr val="black"/>
              </a:solidFill>
              <a:effectLst/>
              <a:uLnTx/>
              <a:uFillTx/>
              <a:latin typeface="HGSｺﾞｼｯｸE" pitchFamily="50" charset="-128"/>
              <a:ea typeface="HGSｺﾞｼｯｸE" pitchFamily="50" charset="-128"/>
              <a:cs typeface="+mn-cs"/>
            </a:endParaRPr>
          </a:p>
        </p:txBody>
      </p:sp>
      <p:sp>
        <p:nvSpPr>
          <p:cNvPr id="227" name="Text Box 115"/>
          <p:cNvSpPr txBox="1">
            <a:spLocks noChangeArrowheads="1"/>
          </p:cNvSpPr>
          <p:nvPr/>
        </p:nvSpPr>
        <p:spPr bwMode="auto">
          <a:xfrm>
            <a:off x="4725370" y="3672781"/>
            <a:ext cx="377026" cy="34810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a:ln>
                  <a:noFill/>
                </a:ln>
                <a:solidFill>
                  <a:prstClr val="black"/>
                </a:solidFill>
                <a:effectLst/>
                <a:uLnTx/>
                <a:uFillTx/>
                <a:latin typeface="Calibri"/>
                <a:ea typeface="ＭＳ Ｐゴシック"/>
                <a:cs typeface="+mn-cs"/>
              </a:rPr>
              <a:t>W</a:t>
            </a:r>
          </a:p>
        </p:txBody>
      </p:sp>
      <p:sp>
        <p:nvSpPr>
          <p:cNvPr id="228" name="Text Box 116"/>
          <p:cNvSpPr txBox="1">
            <a:spLocks noChangeArrowheads="1"/>
          </p:cNvSpPr>
          <p:nvPr/>
        </p:nvSpPr>
        <p:spPr bwMode="auto">
          <a:xfrm>
            <a:off x="8051838" y="3690366"/>
            <a:ext cx="377026" cy="34810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a:ln>
                  <a:noFill/>
                </a:ln>
                <a:solidFill>
                  <a:prstClr val="black"/>
                </a:solidFill>
                <a:effectLst/>
                <a:uLnTx/>
                <a:uFillTx/>
                <a:latin typeface="Calibri"/>
                <a:ea typeface="ＭＳ Ｐゴシック"/>
                <a:cs typeface="+mn-cs"/>
              </a:rPr>
              <a:t>W</a:t>
            </a:r>
          </a:p>
        </p:txBody>
      </p:sp>
      <p:grpSp>
        <p:nvGrpSpPr>
          <p:cNvPr id="3" name="グループ化 78"/>
          <p:cNvGrpSpPr>
            <a:grpSpLocks/>
          </p:cNvGrpSpPr>
          <p:nvPr/>
        </p:nvGrpSpPr>
        <p:grpSpPr bwMode="auto">
          <a:xfrm>
            <a:off x="4257087" y="3561411"/>
            <a:ext cx="763587" cy="603738"/>
            <a:chOff x="6370142" y="4067133"/>
            <a:chExt cx="1049617" cy="869108"/>
          </a:xfrm>
        </p:grpSpPr>
        <p:sp>
          <p:nvSpPr>
            <p:cNvPr id="230" name="Line 66"/>
            <p:cNvSpPr>
              <a:spLocks noChangeShapeType="1"/>
            </p:cNvSpPr>
            <p:nvPr/>
          </p:nvSpPr>
          <p:spPr bwMode="auto">
            <a:xfrm flipH="1">
              <a:off x="6961632" y="4181856"/>
              <a:ext cx="304800" cy="243840"/>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31" name="Oval 68"/>
            <p:cNvSpPr>
              <a:spLocks noChangeArrowheads="1"/>
            </p:cNvSpPr>
            <p:nvPr/>
          </p:nvSpPr>
          <p:spPr bwMode="auto">
            <a:xfrm>
              <a:off x="6370142" y="4722694"/>
              <a:ext cx="167977" cy="174303"/>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32" name="Line 66"/>
            <p:cNvSpPr>
              <a:spLocks noChangeShapeType="1"/>
            </p:cNvSpPr>
            <p:nvPr/>
          </p:nvSpPr>
          <p:spPr bwMode="auto">
            <a:xfrm flipH="1" flipV="1">
              <a:off x="6923358" y="4477202"/>
              <a:ext cx="363286" cy="314254"/>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33" name="Oval 68"/>
            <p:cNvSpPr>
              <a:spLocks noChangeArrowheads="1"/>
            </p:cNvSpPr>
            <p:nvPr/>
          </p:nvSpPr>
          <p:spPr bwMode="auto">
            <a:xfrm>
              <a:off x="7251782" y="4761938"/>
              <a:ext cx="167977" cy="174303"/>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34" name="Oval 72"/>
            <p:cNvSpPr>
              <a:spLocks noChangeArrowheads="1"/>
            </p:cNvSpPr>
            <p:nvPr/>
          </p:nvSpPr>
          <p:spPr bwMode="auto">
            <a:xfrm flipH="1">
              <a:off x="7224968" y="4067133"/>
              <a:ext cx="167976" cy="172069"/>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35" name="Line 66"/>
            <p:cNvSpPr>
              <a:spLocks noChangeShapeType="1"/>
            </p:cNvSpPr>
            <p:nvPr/>
          </p:nvSpPr>
          <p:spPr bwMode="auto">
            <a:xfrm>
              <a:off x="6510528" y="4194048"/>
              <a:ext cx="293368" cy="223908"/>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36" name="Line 66"/>
            <p:cNvSpPr>
              <a:spLocks noChangeShapeType="1"/>
            </p:cNvSpPr>
            <p:nvPr/>
          </p:nvSpPr>
          <p:spPr bwMode="auto">
            <a:xfrm flipV="1">
              <a:off x="6500826" y="4486656"/>
              <a:ext cx="326694" cy="290072"/>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37" name="Oval 68"/>
            <p:cNvSpPr>
              <a:spLocks noChangeArrowheads="1"/>
            </p:cNvSpPr>
            <p:nvPr/>
          </p:nvSpPr>
          <p:spPr bwMode="auto">
            <a:xfrm>
              <a:off x="6384048" y="4071942"/>
              <a:ext cx="167977" cy="174303"/>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38" name="Line 66"/>
            <p:cNvSpPr>
              <a:spLocks noChangeShapeType="1"/>
            </p:cNvSpPr>
            <p:nvPr/>
          </p:nvSpPr>
          <p:spPr bwMode="auto">
            <a:xfrm>
              <a:off x="6902402" y="4506604"/>
              <a:ext cx="114094" cy="230950"/>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39" name="Oval 68"/>
            <p:cNvSpPr>
              <a:spLocks noChangeArrowheads="1"/>
            </p:cNvSpPr>
            <p:nvPr/>
          </p:nvSpPr>
          <p:spPr bwMode="auto">
            <a:xfrm>
              <a:off x="6939215" y="4695649"/>
              <a:ext cx="167977" cy="174303"/>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grpSp>
          <p:nvGrpSpPr>
            <p:cNvPr id="4" name="Group 55"/>
            <p:cNvGrpSpPr>
              <a:grpSpLocks/>
            </p:cNvGrpSpPr>
            <p:nvPr/>
          </p:nvGrpSpPr>
          <p:grpSpPr bwMode="auto">
            <a:xfrm>
              <a:off x="6774386" y="4342384"/>
              <a:ext cx="223837" cy="222250"/>
              <a:chOff x="4459" y="1039"/>
              <a:chExt cx="141" cy="140"/>
            </a:xfrm>
            <a:solidFill>
              <a:schemeClr val="accent2">
                <a:lumMod val="75000"/>
              </a:schemeClr>
            </a:solidFill>
          </p:grpSpPr>
          <p:sp>
            <p:nvSpPr>
              <p:cNvPr id="243" name="Oval 56"/>
              <p:cNvSpPr>
                <a:spLocks noChangeArrowheads="1"/>
              </p:cNvSpPr>
              <p:nvPr/>
            </p:nvSpPr>
            <p:spPr bwMode="auto">
              <a:xfrm>
                <a:off x="4459" y="1039"/>
                <a:ext cx="141" cy="140"/>
              </a:xfrm>
              <a:prstGeom prst="ellipse">
                <a:avLst/>
              </a:prstGeom>
              <a:grpFill/>
              <a:ln w="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44" name="Oval 57"/>
              <p:cNvSpPr>
                <a:spLocks noChangeArrowheads="1"/>
              </p:cNvSpPr>
              <p:nvPr/>
            </p:nvSpPr>
            <p:spPr bwMode="auto">
              <a:xfrm>
                <a:off x="4459" y="1039"/>
                <a:ext cx="141" cy="140"/>
              </a:xfrm>
              <a:prstGeom prst="ellipse">
                <a:avLst/>
              </a:prstGeom>
              <a:solidFill>
                <a:srgbClr val="C00000"/>
              </a:solidFill>
              <a:ln w="7938" cap="rnd">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grpSp>
        <p:sp>
          <p:nvSpPr>
            <p:cNvPr id="241" name="Line 66"/>
            <p:cNvSpPr>
              <a:spLocks noChangeShapeType="1"/>
            </p:cNvSpPr>
            <p:nvPr/>
          </p:nvSpPr>
          <p:spPr bwMode="auto">
            <a:xfrm>
              <a:off x="6762194" y="4182554"/>
              <a:ext cx="114094" cy="230950"/>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42" name="Oval 68"/>
            <p:cNvSpPr>
              <a:spLocks noChangeArrowheads="1"/>
            </p:cNvSpPr>
            <p:nvPr/>
          </p:nvSpPr>
          <p:spPr bwMode="auto">
            <a:xfrm>
              <a:off x="6690756" y="4087569"/>
              <a:ext cx="167977" cy="174303"/>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grpSp>
      <p:grpSp>
        <p:nvGrpSpPr>
          <p:cNvPr id="5" name="グループ化 94"/>
          <p:cNvGrpSpPr>
            <a:grpSpLocks/>
          </p:cNvGrpSpPr>
          <p:nvPr/>
        </p:nvGrpSpPr>
        <p:grpSpPr bwMode="auto">
          <a:xfrm>
            <a:off x="7572413" y="3617096"/>
            <a:ext cx="763588" cy="603738"/>
            <a:chOff x="6370142" y="4067133"/>
            <a:chExt cx="1049617" cy="869108"/>
          </a:xfrm>
        </p:grpSpPr>
        <p:sp>
          <p:nvSpPr>
            <p:cNvPr id="246" name="Line 66"/>
            <p:cNvSpPr>
              <a:spLocks noChangeShapeType="1"/>
            </p:cNvSpPr>
            <p:nvPr/>
          </p:nvSpPr>
          <p:spPr bwMode="auto">
            <a:xfrm flipH="1">
              <a:off x="6961632" y="4181856"/>
              <a:ext cx="304800" cy="243840"/>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47" name="Oval 68"/>
            <p:cNvSpPr>
              <a:spLocks noChangeArrowheads="1"/>
            </p:cNvSpPr>
            <p:nvPr/>
          </p:nvSpPr>
          <p:spPr bwMode="auto">
            <a:xfrm>
              <a:off x="6370142" y="4722694"/>
              <a:ext cx="167977" cy="174303"/>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48" name="Line 66"/>
            <p:cNvSpPr>
              <a:spLocks noChangeShapeType="1"/>
            </p:cNvSpPr>
            <p:nvPr/>
          </p:nvSpPr>
          <p:spPr bwMode="auto">
            <a:xfrm flipH="1" flipV="1">
              <a:off x="6923358" y="4477202"/>
              <a:ext cx="363286" cy="314254"/>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49" name="Oval 68"/>
            <p:cNvSpPr>
              <a:spLocks noChangeArrowheads="1"/>
            </p:cNvSpPr>
            <p:nvPr/>
          </p:nvSpPr>
          <p:spPr bwMode="auto">
            <a:xfrm>
              <a:off x="7251782" y="4761938"/>
              <a:ext cx="167977" cy="174303"/>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50" name="Oval 72"/>
            <p:cNvSpPr>
              <a:spLocks noChangeArrowheads="1"/>
            </p:cNvSpPr>
            <p:nvPr/>
          </p:nvSpPr>
          <p:spPr bwMode="auto">
            <a:xfrm flipH="1">
              <a:off x="7224968" y="4067133"/>
              <a:ext cx="167976" cy="172069"/>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51" name="Line 66"/>
            <p:cNvSpPr>
              <a:spLocks noChangeShapeType="1"/>
            </p:cNvSpPr>
            <p:nvPr/>
          </p:nvSpPr>
          <p:spPr bwMode="auto">
            <a:xfrm>
              <a:off x="6510528" y="4194048"/>
              <a:ext cx="293368" cy="223908"/>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52" name="Line 66"/>
            <p:cNvSpPr>
              <a:spLocks noChangeShapeType="1"/>
            </p:cNvSpPr>
            <p:nvPr/>
          </p:nvSpPr>
          <p:spPr bwMode="auto">
            <a:xfrm flipV="1">
              <a:off x="6500826" y="4486656"/>
              <a:ext cx="326694" cy="290072"/>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53" name="Oval 68"/>
            <p:cNvSpPr>
              <a:spLocks noChangeArrowheads="1"/>
            </p:cNvSpPr>
            <p:nvPr/>
          </p:nvSpPr>
          <p:spPr bwMode="auto">
            <a:xfrm>
              <a:off x="6384048" y="4071942"/>
              <a:ext cx="167977" cy="174303"/>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54" name="Line 66"/>
            <p:cNvSpPr>
              <a:spLocks noChangeShapeType="1"/>
            </p:cNvSpPr>
            <p:nvPr/>
          </p:nvSpPr>
          <p:spPr bwMode="auto">
            <a:xfrm>
              <a:off x="6902402" y="4506604"/>
              <a:ext cx="114094" cy="230950"/>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55" name="Oval 68"/>
            <p:cNvSpPr>
              <a:spLocks noChangeArrowheads="1"/>
            </p:cNvSpPr>
            <p:nvPr/>
          </p:nvSpPr>
          <p:spPr bwMode="auto">
            <a:xfrm>
              <a:off x="6939215" y="4695649"/>
              <a:ext cx="167977" cy="174303"/>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grpSp>
          <p:nvGrpSpPr>
            <p:cNvPr id="6" name="Group 55"/>
            <p:cNvGrpSpPr>
              <a:grpSpLocks/>
            </p:cNvGrpSpPr>
            <p:nvPr/>
          </p:nvGrpSpPr>
          <p:grpSpPr bwMode="auto">
            <a:xfrm>
              <a:off x="6774386" y="4342384"/>
              <a:ext cx="223837" cy="222250"/>
              <a:chOff x="4459" y="1039"/>
              <a:chExt cx="141" cy="140"/>
            </a:xfrm>
            <a:solidFill>
              <a:schemeClr val="accent2">
                <a:lumMod val="75000"/>
              </a:schemeClr>
            </a:solidFill>
          </p:grpSpPr>
          <p:sp>
            <p:nvSpPr>
              <p:cNvPr id="259" name="Oval 56"/>
              <p:cNvSpPr>
                <a:spLocks noChangeArrowheads="1"/>
              </p:cNvSpPr>
              <p:nvPr/>
            </p:nvSpPr>
            <p:spPr bwMode="auto">
              <a:xfrm>
                <a:off x="4459" y="1039"/>
                <a:ext cx="141" cy="140"/>
              </a:xfrm>
              <a:prstGeom prst="ellipse">
                <a:avLst/>
              </a:prstGeom>
              <a:grpFill/>
              <a:ln w="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60" name="Oval 57"/>
              <p:cNvSpPr>
                <a:spLocks noChangeArrowheads="1"/>
              </p:cNvSpPr>
              <p:nvPr/>
            </p:nvSpPr>
            <p:spPr bwMode="auto">
              <a:xfrm>
                <a:off x="4459" y="1039"/>
                <a:ext cx="141" cy="140"/>
              </a:xfrm>
              <a:prstGeom prst="ellipse">
                <a:avLst/>
              </a:prstGeom>
              <a:solidFill>
                <a:srgbClr val="C00000"/>
              </a:solidFill>
              <a:ln w="7938" cap="rnd">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grpSp>
        <p:sp>
          <p:nvSpPr>
            <p:cNvPr id="257" name="Line 66"/>
            <p:cNvSpPr>
              <a:spLocks noChangeShapeType="1"/>
            </p:cNvSpPr>
            <p:nvPr/>
          </p:nvSpPr>
          <p:spPr bwMode="auto">
            <a:xfrm>
              <a:off x="6762194" y="4182554"/>
              <a:ext cx="114094" cy="230950"/>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58" name="Oval 68"/>
            <p:cNvSpPr>
              <a:spLocks noChangeArrowheads="1"/>
            </p:cNvSpPr>
            <p:nvPr/>
          </p:nvSpPr>
          <p:spPr bwMode="auto">
            <a:xfrm>
              <a:off x="6690756" y="4087569"/>
              <a:ext cx="167977" cy="174303"/>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grpSp>
      <p:pic>
        <p:nvPicPr>
          <p:cNvPr id="263" name="Picture 3"/>
          <p:cNvPicPr>
            <a:picLocks noChangeAspect="1" noChangeArrowheads="1"/>
          </p:cNvPicPr>
          <p:nvPr/>
        </p:nvPicPr>
        <p:blipFill>
          <a:blip r:embed="rId5" cstate="print"/>
          <a:srcRect/>
          <a:stretch>
            <a:fillRect/>
          </a:stretch>
        </p:blipFill>
        <p:spPr bwMode="auto">
          <a:xfrm>
            <a:off x="5605228" y="1012935"/>
            <a:ext cx="1207668" cy="797627"/>
          </a:xfrm>
          <a:prstGeom prst="rect">
            <a:avLst/>
          </a:prstGeom>
          <a:noFill/>
          <a:ln w="9525">
            <a:noFill/>
            <a:miter lim="800000"/>
            <a:headEnd/>
            <a:tailEnd/>
          </a:ln>
        </p:spPr>
      </p:pic>
      <p:sp>
        <p:nvSpPr>
          <p:cNvPr id="264" name="Text Box 60"/>
          <p:cNvSpPr txBox="1">
            <a:spLocks noChangeArrowheads="1"/>
          </p:cNvSpPr>
          <p:nvPr/>
        </p:nvSpPr>
        <p:spPr bwMode="auto">
          <a:xfrm>
            <a:off x="5728459" y="1767279"/>
            <a:ext cx="1604963" cy="348109"/>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62" b="0" i="0" u="none" strike="noStrike" kern="1200" cap="none" spc="0" normalizeH="0" baseline="0" noProof="0" dirty="0">
                <a:ln>
                  <a:noFill/>
                </a:ln>
                <a:solidFill>
                  <a:prstClr val="black"/>
                </a:solidFill>
                <a:effectLst/>
                <a:uLnTx/>
                <a:uFillTx/>
                <a:latin typeface="Calibri"/>
                <a:ea typeface="HGSｺﾞｼｯｸE" pitchFamily="50" charset="-128"/>
                <a:cs typeface="+mn-cs"/>
              </a:rPr>
              <a:t>MoO</a:t>
            </a:r>
            <a:r>
              <a:rPr kumimoji="1" lang="en-US" altLang="ja-JP" sz="1662" b="0" i="0" u="none" strike="noStrike" kern="1200" cap="none" spc="0" normalizeH="0" baseline="-25000" noProof="0" dirty="0">
                <a:ln>
                  <a:noFill/>
                </a:ln>
                <a:solidFill>
                  <a:prstClr val="black"/>
                </a:solidFill>
                <a:effectLst/>
                <a:uLnTx/>
                <a:uFillTx/>
                <a:latin typeface="Calibri"/>
                <a:ea typeface="HGSｺﾞｼｯｸE" pitchFamily="50" charset="-128"/>
                <a:cs typeface="+mn-cs"/>
              </a:rPr>
              <a:t>4</a:t>
            </a:r>
            <a:r>
              <a:rPr kumimoji="1" lang="en-US" altLang="ja-JP" sz="1662" b="0" i="0" u="none" strike="noStrike" kern="1200" cap="none" spc="0" normalizeH="0" baseline="30000" noProof="0" dirty="0">
                <a:ln>
                  <a:noFill/>
                </a:ln>
                <a:solidFill>
                  <a:prstClr val="black"/>
                </a:solidFill>
                <a:effectLst/>
                <a:uLnTx/>
                <a:uFillTx/>
                <a:latin typeface="Calibri"/>
                <a:ea typeface="HGSｺﾞｼｯｸE" pitchFamily="50" charset="-128"/>
                <a:cs typeface="+mn-cs"/>
              </a:rPr>
              <a:t>2-</a:t>
            </a:r>
          </a:p>
        </p:txBody>
      </p:sp>
      <p:sp>
        <p:nvSpPr>
          <p:cNvPr id="265" name="Text Box 60"/>
          <p:cNvSpPr txBox="1">
            <a:spLocks noChangeArrowheads="1"/>
          </p:cNvSpPr>
          <p:nvPr/>
        </p:nvSpPr>
        <p:spPr bwMode="auto">
          <a:xfrm>
            <a:off x="5679021" y="4066077"/>
            <a:ext cx="1605093" cy="348109"/>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62" b="0" i="0" u="none" strike="noStrike" kern="1200" cap="none" spc="0" normalizeH="0" baseline="0" noProof="0" dirty="0">
                <a:ln>
                  <a:noFill/>
                </a:ln>
                <a:solidFill>
                  <a:prstClr val="black"/>
                </a:solidFill>
                <a:effectLst/>
                <a:uLnTx/>
                <a:uFillTx/>
                <a:latin typeface="Calibri"/>
                <a:ea typeface="HGSｺﾞｼｯｸE" pitchFamily="50" charset="-128"/>
                <a:cs typeface="+mn-cs"/>
              </a:rPr>
              <a:t>WO</a:t>
            </a:r>
            <a:r>
              <a:rPr kumimoji="1" lang="en-US" altLang="ja-JP" sz="1662" b="0" i="0" u="none" strike="noStrike" kern="1200" cap="none" spc="0" normalizeH="0" baseline="-25000" noProof="0" dirty="0">
                <a:ln>
                  <a:noFill/>
                </a:ln>
                <a:solidFill>
                  <a:prstClr val="black"/>
                </a:solidFill>
                <a:effectLst/>
                <a:uLnTx/>
                <a:uFillTx/>
                <a:latin typeface="Calibri"/>
                <a:ea typeface="HGSｺﾞｼｯｸE" pitchFamily="50" charset="-128"/>
                <a:cs typeface="+mn-cs"/>
              </a:rPr>
              <a:t>4</a:t>
            </a:r>
            <a:r>
              <a:rPr kumimoji="1" lang="en-US" altLang="ja-JP" sz="1662" b="0" i="0" u="none" strike="noStrike" kern="1200" cap="none" spc="0" normalizeH="0" baseline="30000" noProof="0" dirty="0">
                <a:ln>
                  <a:noFill/>
                </a:ln>
                <a:solidFill>
                  <a:prstClr val="black"/>
                </a:solidFill>
                <a:effectLst/>
                <a:uLnTx/>
                <a:uFillTx/>
                <a:latin typeface="Calibri"/>
                <a:ea typeface="HGSｺﾞｼｯｸE" pitchFamily="50" charset="-128"/>
                <a:cs typeface="+mn-cs"/>
              </a:rPr>
              <a:t>2-</a:t>
            </a:r>
          </a:p>
        </p:txBody>
      </p:sp>
      <p:grpSp>
        <p:nvGrpSpPr>
          <p:cNvPr id="7" name="グループ化 97"/>
          <p:cNvGrpSpPr>
            <a:grpSpLocks/>
          </p:cNvGrpSpPr>
          <p:nvPr/>
        </p:nvGrpSpPr>
        <p:grpSpPr bwMode="auto">
          <a:xfrm>
            <a:off x="5655748" y="3227450"/>
            <a:ext cx="1191581" cy="688480"/>
            <a:chOff x="4672256" y="1784212"/>
            <a:chExt cx="1795759" cy="1298077"/>
          </a:xfrm>
        </p:grpSpPr>
        <p:sp>
          <p:nvSpPr>
            <p:cNvPr id="267" name="Line 63"/>
            <p:cNvSpPr>
              <a:spLocks noChangeShapeType="1"/>
            </p:cNvSpPr>
            <p:nvPr/>
          </p:nvSpPr>
          <p:spPr bwMode="auto">
            <a:xfrm flipH="1" flipV="1">
              <a:off x="5432025" y="2529337"/>
              <a:ext cx="87350" cy="402242"/>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68" name="Line 65"/>
            <p:cNvSpPr>
              <a:spLocks noChangeShapeType="1"/>
            </p:cNvSpPr>
            <p:nvPr/>
          </p:nvSpPr>
          <p:spPr bwMode="auto">
            <a:xfrm flipV="1">
              <a:off x="5028879" y="2561506"/>
              <a:ext cx="358349" cy="306148"/>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69" name="Line 66"/>
            <p:cNvSpPr>
              <a:spLocks noChangeShapeType="1"/>
            </p:cNvSpPr>
            <p:nvPr/>
          </p:nvSpPr>
          <p:spPr bwMode="auto">
            <a:xfrm flipH="1" flipV="1">
              <a:off x="5521267" y="2508430"/>
              <a:ext cx="464419" cy="120135"/>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70" name="Oval 67"/>
            <p:cNvSpPr>
              <a:spLocks noChangeArrowheads="1"/>
            </p:cNvSpPr>
            <p:nvPr/>
          </p:nvSpPr>
          <p:spPr bwMode="auto">
            <a:xfrm>
              <a:off x="5333476" y="2391676"/>
              <a:ext cx="226209" cy="230171"/>
            </a:xfrm>
            <a:prstGeom prst="ellipse">
              <a:avLst/>
            </a:prstGeom>
            <a:solidFill>
              <a:srgbClr val="99330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71" name="Oval 68"/>
            <p:cNvSpPr>
              <a:spLocks noChangeArrowheads="1"/>
            </p:cNvSpPr>
            <p:nvPr/>
          </p:nvSpPr>
          <p:spPr bwMode="auto">
            <a:xfrm>
              <a:off x="5433993" y="2838261"/>
              <a:ext cx="167977" cy="174303"/>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72" name="Line 71"/>
            <p:cNvSpPr>
              <a:spLocks noChangeShapeType="1"/>
            </p:cNvSpPr>
            <p:nvPr/>
          </p:nvSpPr>
          <p:spPr bwMode="auto">
            <a:xfrm flipH="1" flipV="1">
              <a:off x="5380423" y="2043697"/>
              <a:ext cx="54842" cy="464733"/>
            </a:xfrm>
            <a:prstGeom prst="line">
              <a:avLst/>
            </a:prstGeom>
            <a:noFill/>
            <a:ln w="38100">
              <a:solidFill>
                <a:srgbClr val="339933"/>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73" name="Oval 72"/>
            <p:cNvSpPr>
              <a:spLocks noChangeArrowheads="1"/>
            </p:cNvSpPr>
            <p:nvPr/>
          </p:nvSpPr>
          <p:spPr bwMode="auto">
            <a:xfrm flipH="1">
              <a:off x="5293615" y="1967091"/>
              <a:ext cx="167976" cy="172069"/>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74" name="Oval 68"/>
            <p:cNvSpPr>
              <a:spLocks noChangeArrowheads="1"/>
            </p:cNvSpPr>
            <p:nvPr/>
          </p:nvSpPr>
          <p:spPr bwMode="auto">
            <a:xfrm>
              <a:off x="5969553" y="2597986"/>
              <a:ext cx="167977" cy="174303"/>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75" name="Oval 72"/>
            <p:cNvSpPr>
              <a:spLocks noChangeArrowheads="1"/>
            </p:cNvSpPr>
            <p:nvPr/>
          </p:nvSpPr>
          <p:spPr bwMode="auto">
            <a:xfrm flipH="1">
              <a:off x="4910892" y="2803486"/>
              <a:ext cx="167976" cy="172069"/>
            </a:xfrm>
            <a:prstGeom prst="ellipse">
              <a:avLst/>
            </a:prstGeom>
            <a:solidFill>
              <a:srgbClr val="FF5050"/>
            </a:soli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76" name="円/楕円 275"/>
            <p:cNvSpPr/>
            <p:nvPr/>
          </p:nvSpPr>
          <p:spPr>
            <a:xfrm>
              <a:off x="4672256" y="1967326"/>
              <a:ext cx="1547625" cy="1114963"/>
            </a:xfrm>
            <a:prstGeom prst="ellipse">
              <a:avLst/>
            </a:prstGeom>
            <a:noFill/>
            <a:ln w="53975">
              <a:solidFill>
                <a:srgbClr val="3A30F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77" name="テキスト ボックス 276"/>
            <p:cNvSpPr txBox="1"/>
            <p:nvPr/>
          </p:nvSpPr>
          <p:spPr>
            <a:xfrm>
              <a:off x="5923980" y="1784212"/>
              <a:ext cx="544035" cy="65633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srgbClr val="C0504D">
                      <a:lumMod val="50000"/>
                    </a:srgbClr>
                  </a:solidFill>
                  <a:effectLst/>
                  <a:uLnTx/>
                  <a:uFillTx/>
                  <a:latin typeface="Times New Roman" charset="0"/>
                  <a:ea typeface="ＭＳ Ｐゴシック"/>
                  <a:cs typeface="+mn-cs"/>
                </a:rPr>
                <a:t>2-</a:t>
              </a:r>
              <a:endParaRPr kumimoji="1" lang="ja-JP" altLang="en-US" sz="1662" b="1" i="0" u="none" strike="noStrike" kern="1200" cap="none" spc="0" normalizeH="0" baseline="0" noProof="0" dirty="0">
                <a:ln>
                  <a:noFill/>
                </a:ln>
                <a:solidFill>
                  <a:srgbClr val="C0504D">
                    <a:lumMod val="50000"/>
                  </a:srgbClr>
                </a:solidFill>
                <a:effectLst/>
                <a:uLnTx/>
                <a:uFillTx/>
                <a:latin typeface="Times New Roman" charset="0"/>
                <a:ea typeface="ＭＳ Ｐゴシック"/>
                <a:cs typeface="+mn-cs"/>
              </a:endParaRPr>
            </a:p>
          </p:txBody>
        </p:sp>
      </p:grpSp>
      <p:sp>
        <p:nvSpPr>
          <p:cNvPr id="278" name="Line 7"/>
          <p:cNvSpPr>
            <a:spLocks noChangeShapeType="1"/>
          </p:cNvSpPr>
          <p:nvPr/>
        </p:nvSpPr>
        <p:spPr bwMode="auto">
          <a:xfrm flipV="1">
            <a:off x="5305473" y="1634339"/>
            <a:ext cx="283514" cy="199407"/>
          </a:xfrm>
          <a:prstGeom prst="line">
            <a:avLst/>
          </a:prstGeom>
          <a:noFill/>
          <a:ln w="38100">
            <a:solidFill>
              <a:schemeClr val="tx1"/>
            </a:solidFill>
            <a:round/>
            <a:headEnd/>
            <a:tailEnd type="triangle"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79" name="Line 8"/>
          <p:cNvSpPr>
            <a:spLocks noChangeShapeType="1"/>
          </p:cNvSpPr>
          <p:nvPr/>
        </p:nvSpPr>
        <p:spPr bwMode="auto">
          <a:xfrm flipV="1">
            <a:off x="5173180" y="1567870"/>
            <a:ext cx="288032" cy="198881"/>
          </a:xfrm>
          <a:prstGeom prst="line">
            <a:avLst/>
          </a:prstGeom>
          <a:noFill/>
          <a:ln w="38100">
            <a:solidFill>
              <a:schemeClr val="tx1"/>
            </a:solidFill>
            <a:round/>
            <a:headEnd type="triangle" w="lg" len="lg"/>
            <a:tailEnd type="none"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80" name="Line 7"/>
          <p:cNvSpPr>
            <a:spLocks noChangeShapeType="1"/>
          </p:cNvSpPr>
          <p:nvPr/>
        </p:nvSpPr>
        <p:spPr bwMode="auto">
          <a:xfrm>
            <a:off x="6732240" y="1634339"/>
            <a:ext cx="324188" cy="198881"/>
          </a:xfrm>
          <a:prstGeom prst="line">
            <a:avLst/>
          </a:prstGeom>
          <a:noFill/>
          <a:ln w="38100">
            <a:solidFill>
              <a:schemeClr val="tx1"/>
            </a:solidFill>
            <a:round/>
            <a:headEnd/>
            <a:tailEnd type="triangle"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81" name="Line 8"/>
          <p:cNvSpPr>
            <a:spLocks noChangeShapeType="1"/>
          </p:cNvSpPr>
          <p:nvPr/>
        </p:nvSpPr>
        <p:spPr bwMode="auto">
          <a:xfrm>
            <a:off x="6648403" y="1735466"/>
            <a:ext cx="316523" cy="216426"/>
          </a:xfrm>
          <a:prstGeom prst="line">
            <a:avLst/>
          </a:prstGeom>
          <a:noFill/>
          <a:ln w="38100">
            <a:solidFill>
              <a:schemeClr val="tx1"/>
            </a:solidFill>
            <a:round/>
            <a:headEnd type="triangle" w="lg" len="lg"/>
            <a:tailEnd type="none"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82" name="Line 7"/>
          <p:cNvSpPr>
            <a:spLocks noChangeShapeType="1"/>
          </p:cNvSpPr>
          <p:nvPr/>
        </p:nvSpPr>
        <p:spPr bwMode="auto">
          <a:xfrm flipV="1">
            <a:off x="5389887" y="3876610"/>
            <a:ext cx="283514" cy="199407"/>
          </a:xfrm>
          <a:prstGeom prst="line">
            <a:avLst/>
          </a:prstGeom>
          <a:noFill/>
          <a:ln w="38100">
            <a:solidFill>
              <a:schemeClr val="tx1"/>
            </a:solidFill>
            <a:round/>
            <a:headEnd/>
            <a:tailEnd type="triangle"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83" name="Line 8"/>
          <p:cNvSpPr>
            <a:spLocks noChangeShapeType="1"/>
          </p:cNvSpPr>
          <p:nvPr/>
        </p:nvSpPr>
        <p:spPr bwMode="auto">
          <a:xfrm flipV="1">
            <a:off x="5257598" y="3810141"/>
            <a:ext cx="288032" cy="198881"/>
          </a:xfrm>
          <a:prstGeom prst="line">
            <a:avLst/>
          </a:prstGeom>
          <a:noFill/>
          <a:ln w="38100">
            <a:solidFill>
              <a:schemeClr val="tx1"/>
            </a:solidFill>
            <a:round/>
            <a:headEnd type="triangle" w="lg" len="lg"/>
            <a:tailEnd type="none"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84" name="Line 7"/>
          <p:cNvSpPr>
            <a:spLocks noChangeShapeType="1"/>
          </p:cNvSpPr>
          <p:nvPr/>
        </p:nvSpPr>
        <p:spPr bwMode="auto">
          <a:xfrm>
            <a:off x="6816654" y="3876610"/>
            <a:ext cx="324188" cy="198881"/>
          </a:xfrm>
          <a:prstGeom prst="line">
            <a:avLst/>
          </a:prstGeom>
          <a:noFill/>
          <a:ln w="38100">
            <a:solidFill>
              <a:schemeClr val="tx1"/>
            </a:solidFill>
            <a:round/>
            <a:headEnd/>
            <a:tailEnd type="triangle"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85" name="Line 8"/>
          <p:cNvSpPr>
            <a:spLocks noChangeShapeType="1"/>
          </p:cNvSpPr>
          <p:nvPr/>
        </p:nvSpPr>
        <p:spPr bwMode="auto">
          <a:xfrm>
            <a:off x="6732814" y="3977737"/>
            <a:ext cx="316523" cy="216426"/>
          </a:xfrm>
          <a:prstGeom prst="line">
            <a:avLst/>
          </a:prstGeom>
          <a:noFill/>
          <a:ln w="38100">
            <a:solidFill>
              <a:schemeClr val="tx1"/>
            </a:solidFill>
            <a:round/>
            <a:headEnd type="triangle" w="lg" len="lg"/>
            <a:tailEnd type="none"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9" name="正方形/長方形 8"/>
          <p:cNvSpPr/>
          <p:nvPr/>
        </p:nvSpPr>
        <p:spPr>
          <a:xfrm>
            <a:off x="6793200" y="1050487"/>
            <a:ext cx="2304256" cy="404316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6" name="Text Box 2"/>
          <p:cNvSpPr txBox="1">
            <a:spLocks noChangeArrowheads="1"/>
          </p:cNvSpPr>
          <p:nvPr/>
        </p:nvSpPr>
        <p:spPr bwMode="auto">
          <a:xfrm>
            <a:off x="1320209" y="1647529"/>
            <a:ext cx="1483098" cy="404854"/>
          </a:xfrm>
          <a:prstGeom prst="rect">
            <a:avLst/>
          </a:prstGeom>
          <a:solidFill>
            <a:srgbClr val="FFFF99"/>
          </a:solid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31" b="0" i="0" u="none" strike="noStrike" kern="1200" cap="none" spc="0" normalizeH="0" baseline="0" noProof="0">
                <a:ln>
                  <a:noFill/>
                </a:ln>
                <a:solidFill>
                  <a:srgbClr val="FF0000"/>
                </a:solidFill>
                <a:effectLst/>
                <a:uLnTx/>
                <a:uFillTx/>
                <a:latin typeface="Calibri"/>
                <a:ea typeface="HGPｺﾞｼｯｸE" pitchFamily="50" charset="-128"/>
                <a:cs typeface="+mn-cs"/>
              </a:rPr>
              <a:t>酸化的海洋</a:t>
            </a:r>
          </a:p>
        </p:txBody>
      </p:sp>
      <p:sp>
        <p:nvSpPr>
          <p:cNvPr id="138" name="Text Box 3"/>
          <p:cNvSpPr txBox="1">
            <a:spLocks noChangeArrowheads="1"/>
          </p:cNvSpPr>
          <p:nvPr/>
        </p:nvSpPr>
        <p:spPr bwMode="auto">
          <a:xfrm>
            <a:off x="372442" y="2006585"/>
            <a:ext cx="2645276" cy="404854"/>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31" b="0" i="0" u="none" strike="noStrike" kern="1200" cap="none" spc="0" normalizeH="0" baseline="0" noProof="0">
                <a:ln>
                  <a:noFill/>
                </a:ln>
                <a:solidFill>
                  <a:srgbClr val="0000CC"/>
                </a:solidFill>
                <a:effectLst/>
                <a:uLnTx/>
                <a:uFillTx/>
                <a:latin typeface="Calibri"/>
                <a:ea typeface="HGPｺﾞｼｯｸE" pitchFamily="50" charset="-128"/>
                <a:cs typeface="+mn-cs"/>
              </a:rPr>
              <a:t>酸化物への吸着・共沈</a:t>
            </a:r>
          </a:p>
        </p:txBody>
      </p:sp>
      <p:grpSp>
        <p:nvGrpSpPr>
          <p:cNvPr id="139" name="Group 4"/>
          <p:cNvGrpSpPr>
            <a:grpSpLocks/>
          </p:cNvGrpSpPr>
          <p:nvPr/>
        </p:nvGrpSpPr>
        <p:grpSpPr bwMode="auto">
          <a:xfrm>
            <a:off x="180381" y="2437370"/>
            <a:ext cx="3311525" cy="2127738"/>
            <a:chOff x="491" y="2711"/>
            <a:chExt cx="2086" cy="1452"/>
          </a:xfrm>
        </p:grpSpPr>
        <p:sp>
          <p:nvSpPr>
            <p:cNvPr id="140" name="Rectangle 5"/>
            <p:cNvSpPr>
              <a:spLocks noChangeArrowheads="1"/>
            </p:cNvSpPr>
            <p:nvPr/>
          </p:nvSpPr>
          <p:spPr bwMode="auto">
            <a:xfrm>
              <a:off x="491" y="2785"/>
              <a:ext cx="192" cy="96"/>
            </a:xfrm>
            <a:prstGeom prst="rect">
              <a:avLst/>
            </a:prstGeom>
            <a:solidFill>
              <a:srgbClr val="80808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41" name="Rectangle 6"/>
            <p:cNvSpPr>
              <a:spLocks noChangeArrowheads="1"/>
            </p:cNvSpPr>
            <p:nvPr/>
          </p:nvSpPr>
          <p:spPr bwMode="auto">
            <a:xfrm>
              <a:off x="491" y="2829"/>
              <a:ext cx="2084" cy="1296"/>
            </a:xfrm>
            <a:prstGeom prst="rect">
              <a:avLst/>
            </a:prstGeom>
            <a:solidFill>
              <a:srgbClr val="80808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grpSp>
          <p:nvGrpSpPr>
            <p:cNvPr id="142" name="Group 7"/>
            <p:cNvGrpSpPr>
              <a:grpSpLocks/>
            </p:cNvGrpSpPr>
            <p:nvPr/>
          </p:nvGrpSpPr>
          <p:grpSpPr bwMode="auto">
            <a:xfrm>
              <a:off x="661" y="2711"/>
              <a:ext cx="1916" cy="1232"/>
              <a:chOff x="3434" y="1062"/>
              <a:chExt cx="1916" cy="1232"/>
            </a:xfrm>
          </p:grpSpPr>
          <p:sp>
            <p:nvSpPr>
              <p:cNvPr id="153" name="Freeform 8"/>
              <p:cNvSpPr>
                <a:spLocks/>
              </p:cNvSpPr>
              <p:nvPr/>
            </p:nvSpPr>
            <p:spPr bwMode="auto">
              <a:xfrm>
                <a:off x="3434" y="1062"/>
                <a:ext cx="1916" cy="1232"/>
              </a:xfrm>
              <a:custGeom>
                <a:avLst/>
                <a:gdLst/>
                <a:ahLst/>
                <a:cxnLst>
                  <a:cxn ang="0">
                    <a:pos x="16" y="13"/>
                  </a:cxn>
                  <a:cxn ang="0">
                    <a:pos x="47" y="20"/>
                  </a:cxn>
                  <a:cxn ang="0">
                    <a:pos x="78" y="13"/>
                  </a:cxn>
                  <a:cxn ang="0">
                    <a:pos x="117" y="20"/>
                  </a:cxn>
                  <a:cxn ang="0">
                    <a:pos x="148" y="13"/>
                  </a:cxn>
                  <a:cxn ang="0">
                    <a:pos x="179" y="20"/>
                  </a:cxn>
                  <a:cxn ang="0">
                    <a:pos x="210" y="13"/>
                  </a:cxn>
                  <a:cxn ang="0">
                    <a:pos x="241" y="20"/>
                  </a:cxn>
                  <a:cxn ang="0">
                    <a:pos x="272" y="13"/>
                  </a:cxn>
                  <a:cxn ang="0">
                    <a:pos x="304" y="20"/>
                  </a:cxn>
                  <a:cxn ang="0">
                    <a:pos x="327" y="20"/>
                  </a:cxn>
                  <a:cxn ang="0">
                    <a:pos x="335" y="20"/>
                  </a:cxn>
                  <a:cxn ang="0">
                    <a:pos x="335" y="28"/>
                  </a:cxn>
                  <a:cxn ang="0">
                    <a:pos x="335" y="186"/>
                  </a:cxn>
                  <a:cxn ang="0">
                    <a:pos x="335" y="208"/>
                  </a:cxn>
                  <a:cxn ang="0">
                    <a:pos x="327" y="208"/>
                  </a:cxn>
                  <a:cxn ang="0">
                    <a:pos x="296" y="208"/>
                  </a:cxn>
                  <a:cxn ang="0">
                    <a:pos x="241" y="186"/>
                  </a:cxn>
                  <a:cxn ang="0">
                    <a:pos x="202" y="179"/>
                  </a:cxn>
                  <a:cxn ang="0">
                    <a:pos x="163" y="200"/>
                  </a:cxn>
                  <a:cxn ang="0">
                    <a:pos x="140" y="208"/>
                  </a:cxn>
                  <a:cxn ang="0">
                    <a:pos x="117" y="208"/>
                  </a:cxn>
                  <a:cxn ang="0">
                    <a:pos x="101" y="193"/>
                  </a:cxn>
                  <a:cxn ang="0">
                    <a:pos x="78" y="150"/>
                  </a:cxn>
                  <a:cxn ang="0">
                    <a:pos x="54" y="78"/>
                  </a:cxn>
                  <a:cxn ang="0">
                    <a:pos x="39" y="49"/>
                  </a:cxn>
                  <a:cxn ang="0">
                    <a:pos x="16" y="42"/>
                  </a:cxn>
                  <a:cxn ang="0">
                    <a:pos x="0" y="13"/>
                  </a:cxn>
                </a:cxnLst>
                <a:rect l="0" t="0" r="r" b="b"/>
                <a:pathLst>
                  <a:path w="336" h="216">
                    <a:moveTo>
                      <a:pt x="16" y="13"/>
                    </a:moveTo>
                    <a:cubicBezTo>
                      <a:pt x="26" y="17"/>
                      <a:pt x="36" y="20"/>
                      <a:pt x="47" y="20"/>
                    </a:cubicBezTo>
                    <a:cubicBezTo>
                      <a:pt x="57" y="20"/>
                      <a:pt x="66" y="13"/>
                      <a:pt x="78" y="13"/>
                    </a:cubicBezTo>
                    <a:cubicBezTo>
                      <a:pt x="90" y="13"/>
                      <a:pt x="105" y="20"/>
                      <a:pt x="117" y="20"/>
                    </a:cubicBezTo>
                    <a:cubicBezTo>
                      <a:pt x="128" y="20"/>
                      <a:pt x="138" y="13"/>
                      <a:pt x="148" y="13"/>
                    </a:cubicBezTo>
                    <a:cubicBezTo>
                      <a:pt x="158" y="13"/>
                      <a:pt x="169" y="20"/>
                      <a:pt x="179" y="20"/>
                    </a:cubicBezTo>
                    <a:cubicBezTo>
                      <a:pt x="189" y="20"/>
                      <a:pt x="200" y="13"/>
                      <a:pt x="210" y="13"/>
                    </a:cubicBezTo>
                    <a:cubicBezTo>
                      <a:pt x="221" y="13"/>
                      <a:pt x="231" y="20"/>
                      <a:pt x="241" y="20"/>
                    </a:cubicBezTo>
                    <a:cubicBezTo>
                      <a:pt x="252" y="20"/>
                      <a:pt x="262" y="13"/>
                      <a:pt x="272" y="13"/>
                    </a:cubicBezTo>
                    <a:cubicBezTo>
                      <a:pt x="283" y="13"/>
                      <a:pt x="294" y="19"/>
                      <a:pt x="304" y="20"/>
                    </a:cubicBezTo>
                    <a:cubicBezTo>
                      <a:pt x="313" y="22"/>
                      <a:pt x="322" y="20"/>
                      <a:pt x="327" y="20"/>
                    </a:cubicBezTo>
                    <a:cubicBezTo>
                      <a:pt x="332" y="20"/>
                      <a:pt x="333" y="19"/>
                      <a:pt x="335" y="20"/>
                    </a:cubicBezTo>
                    <a:cubicBezTo>
                      <a:pt x="336" y="22"/>
                      <a:pt x="335" y="0"/>
                      <a:pt x="335" y="28"/>
                    </a:cubicBezTo>
                    <a:cubicBezTo>
                      <a:pt x="335" y="55"/>
                      <a:pt x="335" y="156"/>
                      <a:pt x="335" y="186"/>
                    </a:cubicBezTo>
                    <a:cubicBezTo>
                      <a:pt x="335" y="216"/>
                      <a:pt x="336" y="204"/>
                      <a:pt x="335" y="208"/>
                    </a:cubicBezTo>
                    <a:cubicBezTo>
                      <a:pt x="333" y="211"/>
                      <a:pt x="333" y="208"/>
                      <a:pt x="327" y="208"/>
                    </a:cubicBezTo>
                    <a:cubicBezTo>
                      <a:pt x="320" y="208"/>
                      <a:pt x="310" y="211"/>
                      <a:pt x="296" y="208"/>
                    </a:cubicBezTo>
                    <a:cubicBezTo>
                      <a:pt x="282" y="204"/>
                      <a:pt x="257" y="191"/>
                      <a:pt x="241" y="186"/>
                    </a:cubicBezTo>
                    <a:cubicBezTo>
                      <a:pt x="226" y="181"/>
                      <a:pt x="215" y="176"/>
                      <a:pt x="202" y="179"/>
                    </a:cubicBezTo>
                    <a:cubicBezTo>
                      <a:pt x="189" y="181"/>
                      <a:pt x="174" y="196"/>
                      <a:pt x="163" y="200"/>
                    </a:cubicBezTo>
                    <a:cubicBezTo>
                      <a:pt x="153" y="205"/>
                      <a:pt x="148" y="206"/>
                      <a:pt x="140" y="208"/>
                    </a:cubicBezTo>
                    <a:cubicBezTo>
                      <a:pt x="132" y="209"/>
                      <a:pt x="123" y="210"/>
                      <a:pt x="117" y="208"/>
                    </a:cubicBezTo>
                    <a:cubicBezTo>
                      <a:pt x="110" y="205"/>
                      <a:pt x="108" y="203"/>
                      <a:pt x="101" y="193"/>
                    </a:cubicBezTo>
                    <a:cubicBezTo>
                      <a:pt x="95" y="184"/>
                      <a:pt x="86" y="169"/>
                      <a:pt x="78" y="150"/>
                    </a:cubicBezTo>
                    <a:cubicBezTo>
                      <a:pt x="70" y="131"/>
                      <a:pt x="61" y="95"/>
                      <a:pt x="54" y="78"/>
                    </a:cubicBezTo>
                    <a:cubicBezTo>
                      <a:pt x="48" y="61"/>
                      <a:pt x="45" y="55"/>
                      <a:pt x="39" y="49"/>
                    </a:cubicBezTo>
                    <a:cubicBezTo>
                      <a:pt x="32" y="43"/>
                      <a:pt x="22" y="48"/>
                      <a:pt x="16" y="42"/>
                    </a:cubicBezTo>
                    <a:cubicBezTo>
                      <a:pt x="9" y="36"/>
                      <a:pt x="5" y="25"/>
                      <a:pt x="0" y="13"/>
                    </a:cubicBezTo>
                  </a:path>
                </a:pathLst>
              </a:custGeom>
              <a:solidFill>
                <a:srgbClr val="CCECF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54" name="Freeform 9"/>
              <p:cNvSpPr>
                <a:spLocks/>
              </p:cNvSpPr>
              <p:nvPr/>
            </p:nvSpPr>
            <p:spPr bwMode="auto">
              <a:xfrm>
                <a:off x="3434" y="1062"/>
                <a:ext cx="1916" cy="1232"/>
              </a:xfrm>
              <a:custGeom>
                <a:avLst/>
                <a:gdLst/>
                <a:ahLst/>
                <a:cxnLst>
                  <a:cxn ang="0">
                    <a:pos x="16" y="13"/>
                  </a:cxn>
                  <a:cxn ang="0">
                    <a:pos x="47" y="20"/>
                  </a:cxn>
                  <a:cxn ang="0">
                    <a:pos x="78" y="13"/>
                  </a:cxn>
                  <a:cxn ang="0">
                    <a:pos x="117" y="20"/>
                  </a:cxn>
                  <a:cxn ang="0">
                    <a:pos x="148" y="13"/>
                  </a:cxn>
                  <a:cxn ang="0">
                    <a:pos x="179" y="20"/>
                  </a:cxn>
                  <a:cxn ang="0">
                    <a:pos x="210" y="13"/>
                  </a:cxn>
                  <a:cxn ang="0">
                    <a:pos x="241" y="20"/>
                  </a:cxn>
                  <a:cxn ang="0">
                    <a:pos x="272" y="13"/>
                  </a:cxn>
                  <a:cxn ang="0">
                    <a:pos x="304" y="20"/>
                  </a:cxn>
                  <a:cxn ang="0">
                    <a:pos x="327" y="20"/>
                  </a:cxn>
                  <a:cxn ang="0">
                    <a:pos x="335" y="20"/>
                  </a:cxn>
                  <a:cxn ang="0">
                    <a:pos x="335" y="28"/>
                  </a:cxn>
                  <a:cxn ang="0">
                    <a:pos x="335" y="186"/>
                  </a:cxn>
                  <a:cxn ang="0">
                    <a:pos x="335" y="208"/>
                  </a:cxn>
                  <a:cxn ang="0">
                    <a:pos x="327" y="208"/>
                  </a:cxn>
                  <a:cxn ang="0">
                    <a:pos x="296" y="208"/>
                  </a:cxn>
                  <a:cxn ang="0">
                    <a:pos x="241" y="186"/>
                  </a:cxn>
                  <a:cxn ang="0">
                    <a:pos x="202" y="179"/>
                  </a:cxn>
                  <a:cxn ang="0">
                    <a:pos x="163" y="200"/>
                  </a:cxn>
                  <a:cxn ang="0">
                    <a:pos x="140" y="208"/>
                  </a:cxn>
                  <a:cxn ang="0">
                    <a:pos x="117" y="208"/>
                  </a:cxn>
                  <a:cxn ang="0">
                    <a:pos x="101" y="193"/>
                  </a:cxn>
                  <a:cxn ang="0">
                    <a:pos x="78" y="150"/>
                  </a:cxn>
                  <a:cxn ang="0">
                    <a:pos x="54" y="78"/>
                  </a:cxn>
                  <a:cxn ang="0">
                    <a:pos x="39" y="49"/>
                  </a:cxn>
                  <a:cxn ang="0">
                    <a:pos x="16" y="42"/>
                  </a:cxn>
                  <a:cxn ang="0">
                    <a:pos x="0" y="13"/>
                  </a:cxn>
                </a:cxnLst>
                <a:rect l="0" t="0" r="r" b="b"/>
                <a:pathLst>
                  <a:path w="336" h="216">
                    <a:moveTo>
                      <a:pt x="16" y="13"/>
                    </a:moveTo>
                    <a:cubicBezTo>
                      <a:pt x="26" y="17"/>
                      <a:pt x="36" y="20"/>
                      <a:pt x="47" y="20"/>
                    </a:cubicBezTo>
                    <a:cubicBezTo>
                      <a:pt x="57" y="20"/>
                      <a:pt x="66" y="13"/>
                      <a:pt x="78" y="13"/>
                    </a:cubicBezTo>
                    <a:cubicBezTo>
                      <a:pt x="90" y="13"/>
                      <a:pt x="105" y="20"/>
                      <a:pt x="117" y="20"/>
                    </a:cubicBezTo>
                    <a:cubicBezTo>
                      <a:pt x="128" y="20"/>
                      <a:pt x="138" y="13"/>
                      <a:pt x="148" y="13"/>
                    </a:cubicBezTo>
                    <a:cubicBezTo>
                      <a:pt x="158" y="13"/>
                      <a:pt x="169" y="20"/>
                      <a:pt x="179" y="20"/>
                    </a:cubicBezTo>
                    <a:cubicBezTo>
                      <a:pt x="189" y="20"/>
                      <a:pt x="200" y="13"/>
                      <a:pt x="210" y="13"/>
                    </a:cubicBezTo>
                    <a:cubicBezTo>
                      <a:pt x="221" y="13"/>
                      <a:pt x="231" y="20"/>
                      <a:pt x="241" y="20"/>
                    </a:cubicBezTo>
                    <a:cubicBezTo>
                      <a:pt x="252" y="20"/>
                      <a:pt x="262" y="13"/>
                      <a:pt x="272" y="13"/>
                    </a:cubicBezTo>
                    <a:cubicBezTo>
                      <a:pt x="283" y="13"/>
                      <a:pt x="294" y="19"/>
                      <a:pt x="304" y="20"/>
                    </a:cubicBezTo>
                    <a:cubicBezTo>
                      <a:pt x="313" y="22"/>
                      <a:pt x="322" y="20"/>
                      <a:pt x="327" y="20"/>
                    </a:cubicBezTo>
                    <a:cubicBezTo>
                      <a:pt x="332" y="20"/>
                      <a:pt x="333" y="19"/>
                      <a:pt x="335" y="20"/>
                    </a:cubicBezTo>
                    <a:cubicBezTo>
                      <a:pt x="336" y="22"/>
                      <a:pt x="335" y="0"/>
                      <a:pt x="335" y="28"/>
                    </a:cubicBezTo>
                    <a:cubicBezTo>
                      <a:pt x="335" y="55"/>
                      <a:pt x="335" y="156"/>
                      <a:pt x="335" y="186"/>
                    </a:cubicBezTo>
                    <a:cubicBezTo>
                      <a:pt x="335" y="216"/>
                      <a:pt x="336" y="204"/>
                      <a:pt x="335" y="208"/>
                    </a:cubicBezTo>
                    <a:cubicBezTo>
                      <a:pt x="333" y="211"/>
                      <a:pt x="333" y="208"/>
                      <a:pt x="327" y="208"/>
                    </a:cubicBezTo>
                    <a:cubicBezTo>
                      <a:pt x="320" y="208"/>
                      <a:pt x="310" y="211"/>
                      <a:pt x="296" y="208"/>
                    </a:cubicBezTo>
                    <a:cubicBezTo>
                      <a:pt x="282" y="204"/>
                      <a:pt x="257" y="191"/>
                      <a:pt x="241" y="186"/>
                    </a:cubicBezTo>
                    <a:cubicBezTo>
                      <a:pt x="226" y="181"/>
                      <a:pt x="215" y="176"/>
                      <a:pt x="202" y="179"/>
                    </a:cubicBezTo>
                    <a:cubicBezTo>
                      <a:pt x="189" y="181"/>
                      <a:pt x="174" y="196"/>
                      <a:pt x="163" y="200"/>
                    </a:cubicBezTo>
                    <a:cubicBezTo>
                      <a:pt x="153" y="205"/>
                      <a:pt x="148" y="206"/>
                      <a:pt x="140" y="208"/>
                    </a:cubicBezTo>
                    <a:cubicBezTo>
                      <a:pt x="132" y="209"/>
                      <a:pt x="123" y="210"/>
                      <a:pt x="117" y="208"/>
                    </a:cubicBezTo>
                    <a:cubicBezTo>
                      <a:pt x="110" y="205"/>
                      <a:pt x="108" y="203"/>
                      <a:pt x="101" y="193"/>
                    </a:cubicBezTo>
                    <a:cubicBezTo>
                      <a:pt x="95" y="184"/>
                      <a:pt x="86" y="169"/>
                      <a:pt x="78" y="150"/>
                    </a:cubicBezTo>
                    <a:cubicBezTo>
                      <a:pt x="70" y="131"/>
                      <a:pt x="61" y="95"/>
                      <a:pt x="54" y="78"/>
                    </a:cubicBezTo>
                    <a:cubicBezTo>
                      <a:pt x="48" y="61"/>
                      <a:pt x="45" y="55"/>
                      <a:pt x="39" y="49"/>
                    </a:cubicBezTo>
                    <a:cubicBezTo>
                      <a:pt x="32" y="43"/>
                      <a:pt x="22" y="48"/>
                      <a:pt x="16" y="42"/>
                    </a:cubicBezTo>
                    <a:cubicBezTo>
                      <a:pt x="9" y="36"/>
                      <a:pt x="5" y="25"/>
                      <a:pt x="0" y="13"/>
                    </a:cubicBezTo>
                  </a:path>
                </a:pathLst>
              </a:custGeom>
              <a:noFill/>
              <a:ln w="9525" cap="rnd">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grpSp>
        <p:sp>
          <p:nvSpPr>
            <p:cNvPr id="143" name="Freeform 10"/>
            <p:cNvSpPr>
              <a:spLocks/>
            </p:cNvSpPr>
            <p:nvPr/>
          </p:nvSpPr>
          <p:spPr bwMode="auto">
            <a:xfrm>
              <a:off x="661" y="2785"/>
              <a:ext cx="91" cy="1"/>
            </a:xfrm>
            <a:custGeom>
              <a:avLst/>
              <a:gdLst/>
              <a:ahLst/>
              <a:cxnLst>
                <a:cxn ang="0">
                  <a:pos x="16" y="0"/>
                </a:cxn>
                <a:cxn ang="0">
                  <a:pos x="0" y="0"/>
                </a:cxn>
              </a:cxnLst>
              <a:rect l="0" t="0" r="r" b="b"/>
              <a:pathLst>
                <a:path w="16">
                  <a:moveTo>
                    <a:pt x="16" y="0"/>
                  </a:moveTo>
                  <a:cubicBezTo>
                    <a:pt x="16" y="0"/>
                    <a:pt x="8" y="0"/>
                    <a:pt x="0" y="0"/>
                  </a:cubicBezTo>
                </a:path>
              </a:pathLst>
            </a:custGeom>
            <a:noFill/>
            <a:ln w="9525" cap="rnd">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44" name="Rectangle 11"/>
            <p:cNvSpPr>
              <a:spLocks noChangeArrowheads="1"/>
            </p:cNvSpPr>
            <p:nvPr/>
          </p:nvSpPr>
          <p:spPr bwMode="auto">
            <a:xfrm>
              <a:off x="2531" y="2773"/>
              <a:ext cx="46" cy="46"/>
            </a:xfrm>
            <a:prstGeom prst="rect">
              <a:avLst/>
            </a:prstGeom>
            <a:solidFill>
              <a:srgbClr val="FFFFFF"/>
            </a:solidFill>
            <a:ln w="9525">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45" name="Freeform 12"/>
            <p:cNvSpPr>
              <a:spLocks/>
            </p:cNvSpPr>
            <p:nvPr/>
          </p:nvSpPr>
          <p:spPr bwMode="auto">
            <a:xfrm>
              <a:off x="661" y="2785"/>
              <a:ext cx="91" cy="1"/>
            </a:xfrm>
            <a:custGeom>
              <a:avLst/>
              <a:gdLst/>
              <a:ahLst/>
              <a:cxnLst>
                <a:cxn ang="0">
                  <a:pos x="16" y="0"/>
                </a:cxn>
                <a:cxn ang="0">
                  <a:pos x="0" y="0"/>
                </a:cxn>
              </a:cxnLst>
              <a:rect l="0" t="0" r="r" b="b"/>
              <a:pathLst>
                <a:path w="16">
                  <a:moveTo>
                    <a:pt x="16" y="0"/>
                  </a:moveTo>
                  <a:cubicBezTo>
                    <a:pt x="16" y="0"/>
                    <a:pt x="8" y="0"/>
                    <a:pt x="0" y="0"/>
                  </a:cubicBezTo>
                </a:path>
              </a:pathLst>
            </a:custGeom>
            <a:noFill/>
            <a:ln w="9525" cap="rnd">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46" name="Rectangle 13"/>
            <p:cNvSpPr>
              <a:spLocks noChangeArrowheads="1"/>
            </p:cNvSpPr>
            <p:nvPr/>
          </p:nvSpPr>
          <p:spPr bwMode="auto">
            <a:xfrm>
              <a:off x="2531" y="2773"/>
              <a:ext cx="46" cy="46"/>
            </a:xfrm>
            <a:prstGeom prst="rect">
              <a:avLst/>
            </a:prstGeom>
            <a:solidFill>
              <a:srgbClr val="FFFFFF"/>
            </a:solidFill>
            <a:ln w="9525">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47" name="Rectangle 14"/>
            <p:cNvSpPr>
              <a:spLocks noChangeArrowheads="1"/>
            </p:cNvSpPr>
            <p:nvPr/>
          </p:nvSpPr>
          <p:spPr bwMode="auto">
            <a:xfrm>
              <a:off x="1494" y="3829"/>
              <a:ext cx="838" cy="199"/>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48" name="Rectangle 15"/>
            <p:cNvSpPr>
              <a:spLocks noChangeArrowheads="1"/>
            </p:cNvSpPr>
            <p:nvPr/>
          </p:nvSpPr>
          <p:spPr bwMode="auto">
            <a:xfrm>
              <a:off x="655" y="3618"/>
              <a:ext cx="411" cy="233"/>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49" name="Oval 20"/>
            <p:cNvSpPr>
              <a:spLocks noChangeArrowheads="1"/>
            </p:cNvSpPr>
            <p:nvPr/>
          </p:nvSpPr>
          <p:spPr bwMode="auto">
            <a:xfrm>
              <a:off x="2251" y="3691"/>
              <a:ext cx="240" cy="240"/>
            </a:xfrm>
            <a:prstGeom prst="ellipse">
              <a:avLst/>
            </a:prstGeom>
            <a:solidFill>
              <a:srgbClr val="800000"/>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50" name="Oval 21"/>
            <p:cNvSpPr>
              <a:spLocks noChangeArrowheads="1"/>
            </p:cNvSpPr>
            <p:nvPr/>
          </p:nvSpPr>
          <p:spPr bwMode="auto">
            <a:xfrm>
              <a:off x="1299" y="3731"/>
              <a:ext cx="240" cy="240"/>
            </a:xfrm>
            <a:prstGeom prst="ellipse">
              <a:avLst/>
            </a:prstGeom>
            <a:solidFill>
              <a:srgbClr val="800000"/>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51" name="Text Box 22"/>
            <p:cNvSpPr txBox="1">
              <a:spLocks noChangeArrowheads="1"/>
            </p:cNvSpPr>
            <p:nvPr/>
          </p:nvSpPr>
          <p:spPr bwMode="auto">
            <a:xfrm>
              <a:off x="1267" y="3740"/>
              <a:ext cx="311" cy="23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62" b="0" i="0" u="none" strike="noStrike" kern="1200" cap="none" spc="0" normalizeH="0" baseline="0" noProof="0">
                  <a:ln>
                    <a:noFill/>
                  </a:ln>
                  <a:solidFill>
                    <a:prstClr val="white"/>
                  </a:solidFill>
                  <a:effectLst/>
                  <a:uLnTx/>
                  <a:uFillTx/>
                  <a:latin typeface="HGPｺﾞｼｯｸE" pitchFamily="50" charset="-128"/>
                  <a:ea typeface="HGPｺﾞｼｯｸE" pitchFamily="50" charset="-128"/>
                  <a:cs typeface="+mn-cs"/>
                </a:rPr>
                <a:t>Fe</a:t>
              </a:r>
              <a:r>
                <a:rPr kumimoji="1" lang="en-US" altLang="ja-JP" sz="1662" b="0" i="0" u="none" strike="noStrike" kern="1200" cap="none" spc="0" normalizeH="0" baseline="30000" noProof="0">
                  <a:ln>
                    <a:noFill/>
                  </a:ln>
                  <a:solidFill>
                    <a:prstClr val="white"/>
                  </a:solidFill>
                  <a:effectLst/>
                  <a:uLnTx/>
                  <a:uFillTx/>
                  <a:latin typeface="HGPｺﾞｼｯｸE" pitchFamily="50" charset="-128"/>
                  <a:ea typeface="HGPｺﾞｼｯｸE" pitchFamily="50" charset="-128"/>
                  <a:cs typeface="+mn-cs"/>
                </a:rPr>
                <a:t>III</a:t>
              </a:r>
            </a:p>
          </p:txBody>
        </p:sp>
        <p:sp>
          <p:nvSpPr>
            <p:cNvPr id="152" name="Text Box 23"/>
            <p:cNvSpPr txBox="1">
              <a:spLocks noChangeArrowheads="1"/>
            </p:cNvSpPr>
            <p:nvPr/>
          </p:nvSpPr>
          <p:spPr bwMode="auto">
            <a:xfrm>
              <a:off x="1347" y="3925"/>
              <a:ext cx="1142" cy="238"/>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prstClr val="black"/>
                  </a:solidFill>
                  <a:effectLst/>
                  <a:uLnTx/>
                  <a:uFillTx/>
                  <a:latin typeface="Calibri"/>
                  <a:ea typeface="HGPｺﾞｼｯｸE" pitchFamily="50" charset="-128"/>
                  <a:cs typeface="+mn-cs"/>
                </a:rPr>
                <a:t>鉄マンガン酸化物</a:t>
              </a:r>
            </a:p>
          </p:txBody>
        </p:sp>
      </p:grpSp>
      <p:sp>
        <p:nvSpPr>
          <p:cNvPr id="155" name="Text Box 24"/>
          <p:cNvSpPr txBox="1">
            <a:spLocks noChangeArrowheads="1"/>
          </p:cNvSpPr>
          <p:nvPr/>
        </p:nvSpPr>
        <p:spPr bwMode="auto">
          <a:xfrm>
            <a:off x="467699" y="1634341"/>
            <a:ext cx="752129" cy="433196"/>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prstClr val="black"/>
                </a:solidFill>
                <a:effectLst/>
                <a:uLnTx/>
                <a:uFillTx/>
                <a:latin typeface="Arial" charset="0"/>
                <a:ea typeface="HGSｺﾞｼｯｸE" pitchFamily="50" charset="-128"/>
                <a:cs typeface="+mn-cs"/>
              </a:rPr>
              <a:t>現在</a:t>
            </a:r>
          </a:p>
        </p:txBody>
      </p:sp>
      <p:sp>
        <p:nvSpPr>
          <p:cNvPr id="156" name="Oval 141"/>
          <p:cNvSpPr>
            <a:spLocks noChangeAspect="1" noChangeArrowheads="1"/>
          </p:cNvSpPr>
          <p:nvPr/>
        </p:nvSpPr>
        <p:spPr bwMode="auto">
          <a:xfrm>
            <a:off x="1658791" y="2735552"/>
            <a:ext cx="320675" cy="297473"/>
          </a:xfrm>
          <a:prstGeom prst="ellipse">
            <a:avLst/>
          </a:prstGeom>
          <a:solidFill>
            <a:srgbClr val="CC99FF"/>
          </a:solidFill>
          <a:ln w="9525">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8" b="0" i="0" u="none" strike="noStrike" kern="1200" cap="none" spc="0" normalizeH="0" baseline="0" noProof="0" dirty="0">
                <a:ln>
                  <a:noFill/>
                </a:ln>
                <a:solidFill>
                  <a:prstClr val="black"/>
                </a:solidFill>
                <a:effectLst/>
                <a:uLnTx/>
                <a:uFillTx/>
                <a:latin typeface="Calibri"/>
                <a:ea typeface="ＭＳ Ｐゴシック"/>
                <a:cs typeface="+mn-cs"/>
              </a:rPr>
              <a:t>Mo</a:t>
            </a:r>
          </a:p>
        </p:txBody>
      </p:sp>
      <p:sp>
        <p:nvSpPr>
          <p:cNvPr id="184" name="Oval 147"/>
          <p:cNvSpPr>
            <a:spLocks noChangeAspect="1" noChangeArrowheads="1"/>
          </p:cNvSpPr>
          <p:nvPr/>
        </p:nvSpPr>
        <p:spPr bwMode="auto">
          <a:xfrm>
            <a:off x="1370756" y="3702456"/>
            <a:ext cx="320675" cy="296008"/>
          </a:xfrm>
          <a:prstGeom prst="ellipse">
            <a:avLst/>
          </a:prstGeom>
          <a:solidFill>
            <a:srgbClr val="FFFF66"/>
          </a:solidFill>
          <a:ln w="9525">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8" b="0" i="0" u="none" strike="noStrike" kern="1200" cap="none" spc="0" normalizeH="0" baseline="0" noProof="0" dirty="0">
                <a:ln>
                  <a:noFill/>
                </a:ln>
                <a:solidFill>
                  <a:prstClr val="black"/>
                </a:solidFill>
                <a:effectLst/>
                <a:uLnTx/>
                <a:uFillTx/>
                <a:latin typeface="Calibri"/>
                <a:ea typeface="ＭＳ Ｐゴシック"/>
                <a:cs typeface="+mn-cs"/>
              </a:rPr>
              <a:t>W</a:t>
            </a:r>
          </a:p>
        </p:txBody>
      </p:sp>
      <p:sp>
        <p:nvSpPr>
          <p:cNvPr id="185" name="Oval 141"/>
          <p:cNvSpPr>
            <a:spLocks noChangeAspect="1" noChangeArrowheads="1"/>
          </p:cNvSpPr>
          <p:nvPr/>
        </p:nvSpPr>
        <p:spPr bwMode="auto">
          <a:xfrm>
            <a:off x="2162851" y="3169238"/>
            <a:ext cx="320675" cy="297473"/>
          </a:xfrm>
          <a:prstGeom prst="ellipse">
            <a:avLst/>
          </a:prstGeom>
          <a:solidFill>
            <a:srgbClr val="CC99FF"/>
          </a:solidFill>
          <a:ln w="9525">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8" b="0" i="0" u="none" strike="noStrike" kern="1200" cap="none" spc="0" normalizeH="0" baseline="0" noProof="0" dirty="0">
                <a:ln>
                  <a:noFill/>
                </a:ln>
                <a:solidFill>
                  <a:prstClr val="black"/>
                </a:solidFill>
                <a:effectLst/>
                <a:uLnTx/>
                <a:uFillTx/>
                <a:latin typeface="Calibri"/>
                <a:ea typeface="ＭＳ Ｐゴシック"/>
                <a:cs typeface="+mn-cs"/>
              </a:rPr>
              <a:t>Mo</a:t>
            </a:r>
          </a:p>
        </p:txBody>
      </p:sp>
      <p:sp>
        <p:nvSpPr>
          <p:cNvPr id="186" name="Oval 141"/>
          <p:cNvSpPr>
            <a:spLocks noChangeAspect="1" noChangeArrowheads="1"/>
          </p:cNvSpPr>
          <p:nvPr/>
        </p:nvSpPr>
        <p:spPr bwMode="auto">
          <a:xfrm>
            <a:off x="2666900" y="2868490"/>
            <a:ext cx="320675" cy="297473"/>
          </a:xfrm>
          <a:prstGeom prst="ellipse">
            <a:avLst/>
          </a:prstGeom>
          <a:solidFill>
            <a:srgbClr val="CC99FF"/>
          </a:solidFill>
          <a:ln w="9525">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8" b="0" i="0" u="none" strike="noStrike" kern="1200" cap="none" spc="0" normalizeH="0" baseline="0" noProof="0" dirty="0">
                <a:ln>
                  <a:noFill/>
                </a:ln>
                <a:solidFill>
                  <a:prstClr val="black"/>
                </a:solidFill>
                <a:effectLst/>
                <a:uLnTx/>
                <a:uFillTx/>
                <a:latin typeface="Calibri"/>
                <a:ea typeface="ＭＳ Ｐゴシック"/>
                <a:cs typeface="+mn-cs"/>
              </a:rPr>
              <a:t>Mo</a:t>
            </a:r>
          </a:p>
        </p:txBody>
      </p:sp>
      <p:sp>
        <p:nvSpPr>
          <p:cNvPr id="187" name="Oval 147"/>
          <p:cNvSpPr>
            <a:spLocks noChangeAspect="1" noChangeArrowheads="1"/>
          </p:cNvSpPr>
          <p:nvPr/>
        </p:nvSpPr>
        <p:spPr bwMode="auto">
          <a:xfrm>
            <a:off x="2810923" y="3732593"/>
            <a:ext cx="320675" cy="296008"/>
          </a:xfrm>
          <a:prstGeom prst="ellipse">
            <a:avLst/>
          </a:prstGeom>
          <a:solidFill>
            <a:srgbClr val="FFFF66"/>
          </a:solidFill>
          <a:ln w="9525">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8" b="0" i="0" u="none" strike="noStrike" kern="1200" cap="none" spc="0" normalizeH="0" baseline="0" noProof="0">
                <a:ln>
                  <a:noFill/>
                </a:ln>
                <a:solidFill>
                  <a:prstClr val="black"/>
                </a:solidFill>
                <a:effectLst/>
                <a:uLnTx/>
                <a:uFillTx/>
                <a:latin typeface="Calibri"/>
                <a:ea typeface="ＭＳ Ｐゴシック"/>
                <a:cs typeface="+mn-cs"/>
              </a:rPr>
              <a:t>W</a:t>
            </a:r>
          </a:p>
        </p:txBody>
      </p:sp>
      <p:sp>
        <p:nvSpPr>
          <p:cNvPr id="8" name="正方形/長方形 7"/>
          <p:cNvSpPr/>
          <p:nvPr/>
        </p:nvSpPr>
        <p:spPr>
          <a:xfrm>
            <a:off x="6645845" y="5140562"/>
            <a:ext cx="2358338" cy="29117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Times New Roman" pitchFamily="18" charset="0"/>
                <a:ea typeface="ＭＳ Ｐゴシック"/>
                <a:cs typeface="Times New Roman" pitchFamily="18" charset="0"/>
              </a:rPr>
              <a:t>(</a:t>
            </a:r>
            <a:r>
              <a:rPr kumimoji="1" lang="en-US" altLang="ja-JP" sz="1292" b="0" i="0" u="none" strike="noStrike" kern="1200" cap="none" spc="0" normalizeH="0" baseline="0" noProof="0" dirty="0" err="1">
                <a:ln>
                  <a:noFill/>
                </a:ln>
                <a:solidFill>
                  <a:prstClr val="black"/>
                </a:solidFill>
                <a:effectLst/>
                <a:uLnTx/>
                <a:uFillTx/>
                <a:latin typeface="Times New Roman" pitchFamily="18" charset="0"/>
                <a:ea typeface="ＭＳ Ｐゴシック"/>
                <a:cs typeface="Times New Roman" pitchFamily="18" charset="0"/>
              </a:rPr>
              <a:t>Kashiwabara</a:t>
            </a:r>
            <a:r>
              <a:rPr kumimoji="1" lang="en-US" altLang="ja-JP" sz="1292" b="0" i="0" u="none" strike="noStrike" kern="1200" cap="none" spc="0" normalizeH="0" baseline="0" noProof="0" dirty="0">
                <a:ln>
                  <a:noFill/>
                </a:ln>
                <a:solidFill>
                  <a:prstClr val="black"/>
                </a:solidFill>
                <a:effectLst/>
                <a:uLnTx/>
                <a:uFillTx/>
                <a:latin typeface="Times New Roman" pitchFamily="18" charset="0"/>
                <a:ea typeface="ＭＳ Ｐゴシック"/>
                <a:cs typeface="Times New Roman" pitchFamily="18" charset="0"/>
              </a:rPr>
              <a:t> et al., 2013, </a:t>
            </a:r>
            <a:r>
              <a:rPr kumimoji="1" lang="en-US" altLang="ja-JP" sz="1292" b="0" i="1" u="none" strike="noStrike" kern="1200" cap="none" spc="0" normalizeH="0" baseline="0" noProof="0" dirty="0">
                <a:ln>
                  <a:noFill/>
                </a:ln>
                <a:solidFill>
                  <a:prstClr val="black"/>
                </a:solidFill>
                <a:effectLst/>
                <a:uLnTx/>
                <a:uFillTx/>
                <a:latin typeface="Times New Roman" pitchFamily="18" charset="0"/>
                <a:ea typeface="ＭＳ Ｐゴシック"/>
                <a:cs typeface="Times New Roman" pitchFamily="18" charset="0"/>
              </a:rPr>
              <a:t>GCA</a:t>
            </a:r>
            <a:r>
              <a:rPr kumimoji="1" lang="en-US" altLang="ja-JP" sz="1292" b="0" i="0" u="none" strike="noStrike" kern="1200" cap="none" spc="0" normalizeH="0" baseline="0" noProof="0" dirty="0">
                <a:ln>
                  <a:noFill/>
                </a:ln>
                <a:solidFill>
                  <a:prstClr val="black"/>
                </a:solidFill>
                <a:effectLst/>
                <a:uLnTx/>
                <a:uFillTx/>
                <a:latin typeface="Times New Roman" pitchFamily="18" charset="0"/>
                <a:ea typeface="ＭＳ Ｐゴシック"/>
                <a:cs typeface="Times New Roman" pitchFamily="18" charset="0"/>
              </a:rPr>
              <a:t>)</a:t>
            </a:r>
          </a:p>
        </p:txBody>
      </p:sp>
    </p:spTree>
    <p:custDataLst>
      <p:tags r:id="rId1"/>
    </p:custDataLst>
    <p:extLst>
      <p:ext uri="{BB962C8B-B14F-4D97-AF65-F5344CB8AC3E}">
        <p14:creationId xmlns:p14="http://schemas.microsoft.com/office/powerpoint/2010/main" val="4033847144"/>
      </p:ext>
    </p:extLst>
  </p:cSld>
  <p:clrMapOvr>
    <a:masterClrMapping/>
  </p:clrMapOvr>
  <p:transition advTm="17727"/>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2841" y="211515"/>
            <a:ext cx="8429602" cy="720532"/>
          </a:xfrm>
        </p:spPr>
        <p:txBody>
          <a:bodyPr>
            <a:normAutofit/>
          </a:bodyPr>
          <a:lstStyle/>
          <a:p>
            <a:r>
              <a:rPr lang="ja-JP" altLang="en-US" dirty="0"/>
              <a:t>マンガンクラスト表面には多様な微生物</a:t>
            </a:r>
            <a:endParaRPr kumimoji="1" lang="ja-JP" altLang="en-US" dirty="0"/>
          </a:p>
        </p:txBody>
      </p:sp>
      <p:sp>
        <p:nvSpPr>
          <p:cNvPr id="12" name="テキスト ボックス 11"/>
          <p:cNvSpPr txBox="1"/>
          <p:nvPr/>
        </p:nvSpPr>
        <p:spPr>
          <a:xfrm>
            <a:off x="1066090" y="5741287"/>
            <a:ext cx="6878806" cy="646331"/>
          </a:xfrm>
          <a:prstGeom prst="rect">
            <a:avLst/>
          </a:prstGeom>
          <a:noFill/>
        </p:spPr>
        <p:txBody>
          <a:bodyPr wrap="none" rtlCol="0">
            <a:spAutoFit/>
          </a:bodyPr>
          <a:lstStyle/>
          <a:p>
            <a:pPr lvl="0" defTabSz="685817">
              <a:defRPr/>
            </a:pPr>
            <a:r>
              <a:rPr kumimoji="1" lang="ja-JP" altLang="en-US" dirty="0">
                <a:latin typeface="+mn-ea"/>
              </a:rPr>
              <a:t>拓洋第５海山から採取されたマンガンクラスト表面の顕微鏡写真</a:t>
            </a:r>
            <a:endParaRPr kumimoji="1" lang="en-US" altLang="ja-JP" dirty="0">
              <a:latin typeface="+mn-ea"/>
            </a:endParaRPr>
          </a:p>
          <a:p>
            <a:pPr lvl="0" defTabSz="685817">
              <a:defRPr/>
            </a:pPr>
            <a:r>
              <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rPr>
              <a:t>水深 </a:t>
            </a:r>
            <a:r>
              <a:rPr kumimoji="1" lang="en-US" altLang="ja-JP"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rPr>
              <a:t>4500 m</a:t>
            </a: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15" name="テキスト ボックス 14"/>
          <p:cNvSpPr txBox="1"/>
          <p:nvPr/>
        </p:nvSpPr>
        <p:spPr>
          <a:xfrm>
            <a:off x="5344326" y="6233729"/>
            <a:ext cx="3470822" cy="307777"/>
          </a:xfrm>
          <a:prstGeom prst="rect">
            <a:avLst/>
          </a:prstGeom>
          <a:noFill/>
        </p:spPr>
        <p:txBody>
          <a:bodyPr wrap="none" rtlCol="0">
            <a:spAutoFit/>
          </a:bodyPr>
          <a:lstStyle/>
          <a:p>
            <a:pPr lvl="0" defTabSz="685817">
              <a:defRPr/>
            </a:pPr>
            <a:r>
              <a:rPr kumimoji="1" lang="en-US" altLang="ja-JP" sz="135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rPr>
              <a:t>Kato et al., </a:t>
            </a:r>
            <a:r>
              <a:rPr kumimoji="1" lang="en-US" altLang="ja-JP" sz="1400" dirty="0">
                <a:latin typeface="+mn-ea"/>
              </a:rPr>
              <a:t>Microbes and Environ., </a:t>
            </a:r>
            <a:r>
              <a:rPr kumimoji="1" lang="en-US" altLang="ja-JP" sz="135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rPr>
              <a:t>2018.</a:t>
            </a:r>
            <a:endParaRPr kumimoji="1" lang="ja-JP" altLang="en-US" sz="1350" b="0" i="1"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pic>
        <p:nvPicPr>
          <p:cNvPr id="7" name="図 6">
            <a:extLst>
              <a:ext uri="{FF2B5EF4-FFF2-40B4-BE49-F238E27FC236}">
                <a16:creationId xmlns:a16="http://schemas.microsoft.com/office/drawing/2014/main" xmlns="" id="{6A601626-6F39-4856-883C-58EFEEE25818}"/>
              </a:ext>
            </a:extLst>
          </p:cNvPr>
          <p:cNvPicPr>
            <a:picLocks noChangeAspect="1"/>
          </p:cNvPicPr>
          <p:nvPr/>
        </p:nvPicPr>
        <p:blipFill>
          <a:blip r:embed="rId3"/>
          <a:stretch>
            <a:fillRect/>
          </a:stretch>
        </p:blipFill>
        <p:spPr>
          <a:xfrm>
            <a:off x="1231487" y="932047"/>
            <a:ext cx="6525479" cy="4809240"/>
          </a:xfrm>
          <a:prstGeom prst="rect">
            <a:avLst/>
          </a:prstGeom>
        </p:spPr>
      </p:pic>
    </p:spTree>
    <p:extLst>
      <p:ext uri="{BB962C8B-B14F-4D97-AF65-F5344CB8AC3E}">
        <p14:creationId xmlns:p14="http://schemas.microsoft.com/office/powerpoint/2010/main" val="33277996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4|13.8"/>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1491</TotalTime>
  <Words>1669</Words>
  <Application>Microsoft Office PowerPoint</Application>
  <PresentationFormat>画面に合わせる (4:3)</PresentationFormat>
  <Paragraphs>254</Paragraphs>
  <Slides>17</Slides>
  <Notes>6</Notes>
  <HiddenSlides>1</HiddenSlides>
  <MMClips>0</MMClips>
  <ScaleCrop>false</ScaleCrop>
  <HeadingPairs>
    <vt:vector size="6" baseType="variant">
      <vt:variant>
        <vt:lpstr>使用されているフォント</vt:lpstr>
      </vt:variant>
      <vt:variant>
        <vt:i4>20</vt:i4>
      </vt:variant>
      <vt:variant>
        <vt:lpstr>テーマ</vt:lpstr>
      </vt:variant>
      <vt:variant>
        <vt:i4>8</vt:i4>
      </vt:variant>
      <vt:variant>
        <vt:lpstr>スライド タイトル</vt:lpstr>
      </vt:variant>
      <vt:variant>
        <vt:i4>17</vt:i4>
      </vt:variant>
    </vt:vector>
  </HeadingPairs>
  <TitlesOfParts>
    <vt:vector size="45" baseType="lpstr">
      <vt:lpstr>Aharoni</vt:lpstr>
      <vt:lpstr>ＤＦＰ太丸ゴシック体</vt:lpstr>
      <vt:lpstr>HGPｺﾞｼｯｸE</vt:lpstr>
      <vt:lpstr>HGP創英角ｺﾞｼｯｸUB</vt:lpstr>
      <vt:lpstr>HGSｺﾞｼｯｸE</vt:lpstr>
      <vt:lpstr>Meiryo UI</vt:lpstr>
      <vt:lpstr>ＭＳ Ｐゴシック</vt:lpstr>
      <vt:lpstr>ＭＳ Ｐ明朝</vt:lpstr>
      <vt:lpstr>ＭＳ ゴシック</vt:lpstr>
      <vt:lpstr>MS-PGothic</vt:lpstr>
      <vt:lpstr>メイリオ</vt:lpstr>
      <vt:lpstr>Yu Gothic</vt:lpstr>
      <vt:lpstr>Yu Gothic</vt:lpstr>
      <vt:lpstr>Yu Gothic Light</vt:lpstr>
      <vt:lpstr>Yu Gothic Light</vt:lpstr>
      <vt:lpstr>Arial</vt:lpstr>
      <vt:lpstr>Calibri</vt:lpstr>
      <vt:lpstr>Calibri Light</vt:lpstr>
      <vt:lpstr>Times New Roman</vt:lpstr>
      <vt:lpstr>Wingdings</vt:lpstr>
      <vt:lpstr>Office テーマ</vt:lpstr>
      <vt:lpstr>1_Office テーマ</vt:lpstr>
      <vt:lpstr>1_Office ​​テーマ</vt:lpstr>
      <vt:lpstr>2_ホワイト</vt:lpstr>
      <vt:lpstr>12_Office テーマ</vt:lpstr>
      <vt:lpstr>10_Office テーマ</vt:lpstr>
      <vt:lpstr>1_ホワイト</vt:lpstr>
      <vt:lpstr>9_Office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どこから来たの？ マンガンクラストと海水のNd同位体比</vt:lpstr>
      <vt:lpstr>吸着しやすさ（濃集しやすさ）を決めるのは “吸着構造”</vt:lpstr>
      <vt:lpstr>マンガンクラスト表面には多様な微生物</vt:lpstr>
      <vt:lpstr>磐城海山海山</vt:lpstr>
      <vt:lpstr>磐城海山でのサンプル採取点</vt:lpstr>
      <vt:lpstr>磐城海山でのサンプル採取点</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鈴木勝彦</dc:creator>
  <cp:lastModifiedBy>加賀谷 一茶</cp:lastModifiedBy>
  <cp:revision>70</cp:revision>
  <cp:lastPrinted>2018-11-13T04:30:45Z</cp:lastPrinted>
  <dcterms:created xsi:type="dcterms:W3CDTF">2017-05-09T15:49:37Z</dcterms:created>
  <dcterms:modified xsi:type="dcterms:W3CDTF">2018-11-13T07:25:17Z</dcterms:modified>
</cp:coreProperties>
</file>