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92661C-4365-4CDD-9F61-4CA223EB9907}" v="11" dt="2024-01-15T10:14:27.1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28"/>
    <p:restoredTop sz="88323" autoAdjust="0"/>
  </p:normalViewPr>
  <p:slideViewPr>
    <p:cSldViewPr snapToGrid="0">
      <p:cViewPr varScale="1">
        <p:scale>
          <a:sx n="58" d="100"/>
          <a:sy n="58" d="100"/>
        </p:scale>
        <p:origin x="167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松崎　琢也" userId="ec650d31-0aab-416f-af6f-10eb4f39d81a" providerId="ADAL" clId="{A292661C-4365-4CDD-9F61-4CA223EB9907}"/>
    <pc:docChg chg="addSld modSld">
      <pc:chgData name="松崎　琢也" userId="ec650d31-0aab-416f-af6f-10eb4f39d81a" providerId="ADAL" clId="{A292661C-4365-4CDD-9F61-4CA223EB9907}" dt="2024-01-15T10:15:03.379" v="64" actId="208"/>
      <pc:docMkLst>
        <pc:docMk/>
      </pc:docMkLst>
      <pc:sldChg chg="addSp modSp mod">
        <pc:chgData name="松崎　琢也" userId="ec650d31-0aab-416f-af6f-10eb4f39d81a" providerId="ADAL" clId="{A292661C-4365-4CDD-9F61-4CA223EB9907}" dt="2024-01-15T10:15:03.379" v="64" actId="208"/>
        <pc:sldMkLst>
          <pc:docMk/>
          <pc:sldMk cId="452947539" sldId="260"/>
        </pc:sldMkLst>
        <pc:spChg chg="add mod">
          <ac:chgData name="松崎　琢也" userId="ec650d31-0aab-416f-af6f-10eb4f39d81a" providerId="ADAL" clId="{A292661C-4365-4CDD-9F61-4CA223EB9907}" dt="2024-01-15T10:15:03.379" v="64" actId="208"/>
          <ac:spMkLst>
            <pc:docMk/>
            <pc:sldMk cId="452947539" sldId="260"/>
            <ac:spMk id="3" creationId="{DD1AB3C9-50AC-D467-19BC-98B4D64FCD44}"/>
          </ac:spMkLst>
        </pc:spChg>
        <pc:spChg chg="mod">
          <ac:chgData name="松崎　琢也" userId="ec650d31-0aab-416f-af6f-10eb4f39d81a" providerId="ADAL" clId="{A292661C-4365-4CDD-9F61-4CA223EB9907}" dt="2024-01-15T10:04:17.340" v="1" actId="1076"/>
          <ac:spMkLst>
            <pc:docMk/>
            <pc:sldMk cId="452947539" sldId="260"/>
            <ac:spMk id="5" creationId="{38AD10B9-1FA4-66C9-8312-3BC0E73C16C8}"/>
          </ac:spMkLst>
        </pc:spChg>
        <pc:spChg chg="add mod">
          <ac:chgData name="松崎　琢也" userId="ec650d31-0aab-416f-af6f-10eb4f39d81a" providerId="ADAL" clId="{A292661C-4365-4CDD-9F61-4CA223EB9907}" dt="2024-01-15T10:14:11.292" v="57" actId="1076"/>
          <ac:spMkLst>
            <pc:docMk/>
            <pc:sldMk cId="452947539" sldId="260"/>
            <ac:spMk id="6" creationId="{73F69A35-7D43-CA80-CBB7-565BD19C5F77}"/>
          </ac:spMkLst>
        </pc:spChg>
        <pc:spChg chg="mod">
          <ac:chgData name="松崎　琢也" userId="ec650d31-0aab-416f-af6f-10eb4f39d81a" providerId="ADAL" clId="{A292661C-4365-4CDD-9F61-4CA223EB9907}" dt="2024-01-15T10:04:30.811" v="22" actId="207"/>
          <ac:spMkLst>
            <pc:docMk/>
            <pc:sldMk cId="452947539" sldId="260"/>
            <ac:spMk id="42" creationId="{C4F4985D-8458-792B-C376-E3ED27AFFF5A}"/>
          </ac:spMkLst>
        </pc:spChg>
        <pc:cxnChg chg="add mod">
          <ac:chgData name="松崎　琢也" userId="ec650d31-0aab-416f-af6f-10eb4f39d81a" providerId="ADAL" clId="{A292661C-4365-4CDD-9F61-4CA223EB9907}" dt="2024-01-15T10:15:03.379" v="64" actId="208"/>
          <ac:cxnSpMkLst>
            <pc:docMk/>
            <pc:sldMk cId="452947539" sldId="260"/>
            <ac:cxnSpMk id="14" creationId="{253D2532-DB50-ACC6-16EF-20C28F23CF5E}"/>
          </ac:cxnSpMkLst>
        </pc:cxnChg>
        <pc:cxnChg chg="add mod">
          <ac:chgData name="松崎　琢也" userId="ec650d31-0aab-416f-af6f-10eb4f39d81a" providerId="ADAL" clId="{A292661C-4365-4CDD-9F61-4CA223EB9907}" dt="2024-01-15T10:15:03.379" v="64" actId="208"/>
          <ac:cxnSpMkLst>
            <pc:docMk/>
            <pc:sldMk cId="452947539" sldId="260"/>
            <ac:cxnSpMk id="20" creationId="{58227282-1A7A-BAAC-6D4F-F3DCD856F857}"/>
          </ac:cxnSpMkLst>
        </pc:cxnChg>
        <pc:cxnChg chg="mod">
          <ac:chgData name="松崎　琢也" userId="ec650d31-0aab-416f-af6f-10eb4f39d81a" providerId="ADAL" clId="{A292661C-4365-4CDD-9F61-4CA223EB9907}" dt="2024-01-15T10:04:42.354" v="25" actId="1076"/>
          <ac:cxnSpMkLst>
            <pc:docMk/>
            <pc:sldMk cId="452947539" sldId="260"/>
            <ac:cxnSpMk id="52" creationId="{291D0322-FEE6-67DC-5F36-7EA9CCBD6703}"/>
          </ac:cxnSpMkLst>
        </pc:cxnChg>
      </pc:sldChg>
      <pc:sldChg chg="add">
        <pc:chgData name="松崎　琢也" userId="ec650d31-0aab-416f-af6f-10eb4f39d81a" providerId="ADAL" clId="{A292661C-4365-4CDD-9F61-4CA223EB9907}" dt="2024-01-15T10:03:56.095" v="0"/>
        <pc:sldMkLst>
          <pc:docMk/>
          <pc:sldMk cId="2525034766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51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80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89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64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87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70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68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26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72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890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09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917AC-AE35-444A-A7F2-E79E695BD4E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19820-71AD-8540-BF98-308DEFFCAB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25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478CCE29-90CC-FBE4-0A39-580B1C49175F}"/>
              </a:ext>
            </a:extLst>
          </p:cNvPr>
          <p:cNvCxnSpPr>
            <a:cxnSpLocks/>
          </p:cNvCxnSpPr>
          <p:nvPr/>
        </p:nvCxnSpPr>
        <p:spPr>
          <a:xfrm flipH="1" flipV="1">
            <a:off x="108095" y="6582133"/>
            <a:ext cx="1083139" cy="4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85EDC472-839C-32BE-707B-6AD93C9B06A9}"/>
              </a:ext>
            </a:extLst>
          </p:cNvPr>
          <p:cNvCxnSpPr>
            <a:cxnSpLocks/>
          </p:cNvCxnSpPr>
          <p:nvPr/>
        </p:nvCxnSpPr>
        <p:spPr>
          <a:xfrm flipH="1">
            <a:off x="2074460" y="4319200"/>
            <a:ext cx="1104851" cy="27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85EDC472-839C-32BE-707B-6AD93C9B06A9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3247120" y="4325531"/>
            <a:ext cx="1805243" cy="55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B839AFB0-2608-D8DD-218C-F33AC1F7884A}"/>
              </a:ext>
            </a:extLst>
          </p:cNvPr>
          <p:cNvCxnSpPr>
            <a:cxnSpLocks/>
          </p:cNvCxnSpPr>
          <p:nvPr/>
        </p:nvCxnSpPr>
        <p:spPr>
          <a:xfrm>
            <a:off x="3208107" y="4005305"/>
            <a:ext cx="2478862" cy="43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矢印コネクタ 114">
            <a:extLst>
              <a:ext uri="{FF2B5EF4-FFF2-40B4-BE49-F238E27FC236}">
                <a16:creationId xmlns:a16="http://schemas.microsoft.com/office/drawing/2014/main" id="{9A6B0C56-8FD5-DDCE-4FB7-6424D0E3D6F5}"/>
              </a:ext>
            </a:extLst>
          </p:cNvPr>
          <p:cNvCxnSpPr>
            <a:cxnSpLocks/>
          </p:cNvCxnSpPr>
          <p:nvPr/>
        </p:nvCxnSpPr>
        <p:spPr>
          <a:xfrm flipV="1">
            <a:off x="684868" y="4067206"/>
            <a:ext cx="1550811" cy="12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559DF51C-D39F-31E5-1735-E6B4E9455D9A}"/>
              </a:ext>
            </a:extLst>
          </p:cNvPr>
          <p:cNvCxnSpPr>
            <a:cxnSpLocks/>
          </p:cNvCxnSpPr>
          <p:nvPr/>
        </p:nvCxnSpPr>
        <p:spPr>
          <a:xfrm flipH="1">
            <a:off x="1191234" y="3420598"/>
            <a:ext cx="5070" cy="8379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CF9B4645-7660-57EF-88B1-A54139BD49C0}"/>
              </a:ext>
            </a:extLst>
          </p:cNvPr>
          <p:cNvSpPr/>
          <p:nvPr/>
        </p:nvSpPr>
        <p:spPr>
          <a:xfrm>
            <a:off x="3429001" y="1945527"/>
            <a:ext cx="1590874" cy="481644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〆切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前期</a:t>
            </a:r>
            <a:r>
              <a:rPr kumimoji="1" lang="en-US" altLang="ja-JP" sz="1050" dirty="0">
                <a:solidFill>
                  <a:schemeClr val="tx1"/>
                </a:solidFill>
              </a:rPr>
              <a:t>/</a:t>
            </a:r>
            <a:r>
              <a:rPr kumimoji="1" lang="ja-JP" altLang="en-US" sz="1050" dirty="0">
                <a:solidFill>
                  <a:schemeClr val="tx1"/>
                </a:solidFill>
              </a:rPr>
              <a:t>後期：</a:t>
            </a:r>
            <a:r>
              <a:rPr kumimoji="1" lang="en-US" altLang="ja-JP" sz="1050" dirty="0">
                <a:solidFill>
                  <a:schemeClr val="tx1"/>
                </a:solidFill>
              </a:rPr>
              <a:t>2</a:t>
            </a:r>
            <a:r>
              <a:rPr kumimoji="1" lang="ja-JP" altLang="en-US" sz="1050" dirty="0">
                <a:solidFill>
                  <a:schemeClr val="tx1"/>
                </a:solidFill>
              </a:rPr>
              <a:t>月下旬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r>
              <a:rPr kumimoji="1" lang="ja-JP" altLang="en-US" sz="1050" dirty="0">
                <a:solidFill>
                  <a:schemeClr val="tx1"/>
                </a:solidFill>
              </a:rPr>
              <a:t>後期：</a:t>
            </a:r>
            <a:r>
              <a:rPr kumimoji="1" lang="en-US" altLang="ja-JP" sz="1050" dirty="0">
                <a:solidFill>
                  <a:schemeClr val="tx1"/>
                </a:solidFill>
              </a:rPr>
              <a:t>8</a:t>
            </a:r>
            <a:r>
              <a:rPr kumimoji="1" lang="ja-JP" altLang="en-US" sz="1050" dirty="0">
                <a:solidFill>
                  <a:schemeClr val="tx1"/>
                </a:solidFill>
              </a:rPr>
              <a:t>月下旬</a:t>
            </a: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59DF51C-D39F-31E5-1735-E6B4E9455D9A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5688568" y="1071260"/>
            <a:ext cx="52382" cy="56243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52D8F19-FB48-54EA-80C9-D371266A6372}"/>
              </a:ext>
            </a:extLst>
          </p:cNvPr>
          <p:cNvSpPr/>
          <p:nvPr/>
        </p:nvSpPr>
        <p:spPr>
          <a:xfrm>
            <a:off x="402522" y="700078"/>
            <a:ext cx="2339100" cy="449796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高知大学海洋コア国際研究所</a:t>
            </a:r>
            <a:endParaRPr kumimoji="1" lang="en-US" altLang="ja-JP" sz="1050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地球掘削科学国際研究拠点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8AD10B9-1FA4-66C9-8312-3BC0E73C16C8}"/>
              </a:ext>
            </a:extLst>
          </p:cNvPr>
          <p:cNvSpPr/>
          <p:nvPr/>
        </p:nvSpPr>
        <p:spPr>
          <a:xfrm>
            <a:off x="359456" y="1921327"/>
            <a:ext cx="770762" cy="62848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>
                <a:solidFill>
                  <a:schemeClr val="tx1"/>
                </a:solidFill>
              </a:rPr>
              <a:t>課題選定委員会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1E68782-3C5E-2C19-E5A8-95929FDFFF5A}"/>
              </a:ext>
            </a:extLst>
          </p:cNvPr>
          <p:cNvSpPr/>
          <p:nvPr/>
        </p:nvSpPr>
        <p:spPr>
          <a:xfrm>
            <a:off x="4890124" y="700078"/>
            <a:ext cx="1596887" cy="37118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>
                <a:solidFill>
                  <a:schemeClr val="tx1"/>
                </a:solidFill>
                <a:latin typeface="+mn-ea"/>
              </a:rPr>
              <a:t>申請者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8E569D8-6C61-96B8-0252-6BB7A2856E8E}"/>
              </a:ext>
            </a:extLst>
          </p:cNvPr>
          <p:cNvSpPr/>
          <p:nvPr/>
        </p:nvSpPr>
        <p:spPr>
          <a:xfrm>
            <a:off x="1624416" y="1257745"/>
            <a:ext cx="1130476" cy="5525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研究所対応者（共同研究者・機器担当者）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FF48EDA-75AA-8FCB-99BD-7B65607406E6}"/>
              </a:ext>
            </a:extLst>
          </p:cNvPr>
          <p:cNvSpPr/>
          <p:nvPr/>
        </p:nvSpPr>
        <p:spPr>
          <a:xfrm>
            <a:off x="2267711" y="1847276"/>
            <a:ext cx="936170" cy="319699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共同利用・</a:t>
            </a:r>
            <a:endParaRPr kumimoji="1" lang="en-US" altLang="ja-JP" sz="1050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kumimoji="1" lang="ja-JP" altLang="en-US" sz="1050" dirty="0">
                <a:solidFill>
                  <a:schemeClr val="tx1"/>
                </a:solidFill>
                <a:latin typeface="+mn-ea"/>
              </a:rPr>
              <a:t>共同研究拠点事務局</a:t>
            </a:r>
            <a:endParaRPr kumimoji="1" lang="en-US" altLang="ja-JP" sz="1050" dirty="0">
              <a:solidFill>
                <a:schemeClr val="tx1"/>
              </a:solidFill>
              <a:latin typeface="+mn-ea"/>
            </a:endParaRPr>
          </a:p>
          <a:p>
            <a:pPr algn="ctr"/>
            <a:endParaRPr kumimoji="1" lang="en-US" altLang="ja-JP" sz="1050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en-US" altLang="ja-JP" sz="1050" kern="100" dirty="0" err="1">
                <a:solidFill>
                  <a:schemeClr val="tx1"/>
                </a:solidFill>
                <a:effectLst/>
                <a:latin typeface="+mn-ea"/>
                <a:cs typeface="Times New Roman" panose="02020603050405020304" pitchFamily="18" charset="0"/>
              </a:rPr>
              <a:t>core-kyodo@kochi-u.ac.jp</a:t>
            </a:r>
            <a:r>
              <a:rPr lang="ja-JP" altLang="ja-JP" sz="1050" dirty="0">
                <a:solidFill>
                  <a:schemeClr val="tx1"/>
                </a:solidFill>
                <a:effectLst/>
                <a:latin typeface="+mn-ea"/>
              </a:rPr>
              <a:t> </a:t>
            </a:r>
            <a:endParaRPr kumimoji="1" lang="ja-JP" altLang="en-US" sz="1050" dirty="0">
              <a:solidFill>
                <a:schemeClr val="tx1"/>
              </a:solidFill>
              <a:latin typeface="+mn-ea"/>
            </a:endParaRPr>
          </a:p>
          <a:p>
            <a:pPr algn="ctr"/>
            <a:endParaRPr kumimoji="1" lang="ja-JP" altLang="en-US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F647E90-24E4-966E-41C8-A7C56189A499}"/>
              </a:ext>
            </a:extLst>
          </p:cNvPr>
          <p:cNvSpPr/>
          <p:nvPr/>
        </p:nvSpPr>
        <p:spPr>
          <a:xfrm>
            <a:off x="5136617" y="1935257"/>
            <a:ext cx="1103899" cy="2762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>
                <a:solidFill>
                  <a:schemeClr val="tx1"/>
                </a:solidFill>
              </a:rPr>
              <a:t>申請書の作成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38BC928-15DA-76B8-59B1-090522890895}"/>
              </a:ext>
            </a:extLst>
          </p:cNvPr>
          <p:cNvSpPr/>
          <p:nvPr/>
        </p:nvSpPr>
        <p:spPr>
          <a:xfrm>
            <a:off x="5148489" y="2313181"/>
            <a:ext cx="1103899" cy="2762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>
                <a:solidFill>
                  <a:schemeClr val="tx1"/>
                </a:solidFill>
              </a:rPr>
              <a:t>申請書の提出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DB3E2FF7-CDAF-8721-607E-58DC43F743BF}"/>
              </a:ext>
            </a:extLst>
          </p:cNvPr>
          <p:cNvSpPr/>
          <p:nvPr/>
        </p:nvSpPr>
        <p:spPr>
          <a:xfrm>
            <a:off x="1041134" y="5787414"/>
            <a:ext cx="1248458" cy="3888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安全管理講習後、研究開始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2F13A3A-33DE-21CC-9D0A-C3D8D4965489}"/>
              </a:ext>
            </a:extLst>
          </p:cNvPr>
          <p:cNvSpPr/>
          <p:nvPr/>
        </p:nvSpPr>
        <p:spPr>
          <a:xfrm>
            <a:off x="4870935" y="1313422"/>
            <a:ext cx="1596887" cy="4486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>
                <a:solidFill>
                  <a:schemeClr val="tx1"/>
                </a:solidFill>
              </a:rPr>
              <a:t>共同利用・共同研究の打診・事前相談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B9B0188F-4300-D163-E16B-F5A37388B901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2754892" y="1534017"/>
            <a:ext cx="2116043" cy="374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404DA9BE-E51C-0A9D-2BA1-07FA5A4ED23B}"/>
              </a:ext>
            </a:extLst>
          </p:cNvPr>
          <p:cNvCxnSpPr>
            <a:cxnSpLocks/>
          </p:cNvCxnSpPr>
          <p:nvPr/>
        </p:nvCxnSpPr>
        <p:spPr>
          <a:xfrm flipH="1" flipV="1">
            <a:off x="3294301" y="2085210"/>
            <a:ext cx="1768813" cy="36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C4F4985D-8458-792B-C376-E3ED27AFFF5A}"/>
              </a:ext>
            </a:extLst>
          </p:cNvPr>
          <p:cNvSpPr/>
          <p:nvPr/>
        </p:nvSpPr>
        <p:spPr>
          <a:xfrm>
            <a:off x="448327" y="2560870"/>
            <a:ext cx="552291" cy="208422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審議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B839AFB0-2608-D8DD-218C-F33AC1F7884A}"/>
              </a:ext>
            </a:extLst>
          </p:cNvPr>
          <p:cNvCxnSpPr>
            <a:cxnSpLocks/>
          </p:cNvCxnSpPr>
          <p:nvPr/>
        </p:nvCxnSpPr>
        <p:spPr>
          <a:xfrm>
            <a:off x="3245169" y="3232437"/>
            <a:ext cx="2404737" cy="90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C8FD0B4-138E-A8FE-C816-60C135051CA4}"/>
              </a:ext>
            </a:extLst>
          </p:cNvPr>
          <p:cNvSpPr/>
          <p:nvPr/>
        </p:nvSpPr>
        <p:spPr>
          <a:xfrm>
            <a:off x="3375276" y="3084236"/>
            <a:ext cx="1412012" cy="2762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採否の決定通知</a:t>
            </a: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85EDC472-839C-32BE-707B-6AD93C9B06A9}"/>
              </a:ext>
            </a:extLst>
          </p:cNvPr>
          <p:cNvCxnSpPr>
            <a:cxnSpLocks/>
          </p:cNvCxnSpPr>
          <p:nvPr/>
        </p:nvCxnSpPr>
        <p:spPr>
          <a:xfrm flipH="1">
            <a:off x="3247120" y="3552263"/>
            <a:ext cx="1802374" cy="69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7F27B14-6FD7-FA71-E6D0-406753C86900}"/>
              </a:ext>
            </a:extLst>
          </p:cNvPr>
          <p:cNvSpPr/>
          <p:nvPr/>
        </p:nvSpPr>
        <p:spPr>
          <a:xfrm>
            <a:off x="5111713" y="2691232"/>
            <a:ext cx="1250455" cy="4486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>
                <a:solidFill>
                  <a:schemeClr val="tx1"/>
                </a:solidFill>
              </a:rPr>
              <a:t>分担者（学生）の保険加入の確認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53272AE-DE39-8A6A-C51B-3A9B02D138A5}"/>
              </a:ext>
            </a:extLst>
          </p:cNvPr>
          <p:cNvSpPr/>
          <p:nvPr/>
        </p:nvSpPr>
        <p:spPr>
          <a:xfrm>
            <a:off x="5008753" y="3407921"/>
            <a:ext cx="1412012" cy="4486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誓約書・所属長承諾書の提出</a:t>
            </a:r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291D0322-FEE6-67DC-5F36-7EA9CCBD6703}"/>
              </a:ext>
            </a:extLst>
          </p:cNvPr>
          <p:cNvCxnSpPr>
            <a:cxnSpLocks/>
          </p:cNvCxnSpPr>
          <p:nvPr/>
        </p:nvCxnSpPr>
        <p:spPr>
          <a:xfrm>
            <a:off x="1176211" y="2085210"/>
            <a:ext cx="104826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478CCE29-90CC-FBE4-0A39-580B1C49175F}"/>
              </a:ext>
            </a:extLst>
          </p:cNvPr>
          <p:cNvCxnSpPr>
            <a:cxnSpLocks/>
          </p:cNvCxnSpPr>
          <p:nvPr/>
        </p:nvCxnSpPr>
        <p:spPr>
          <a:xfrm flipH="1" flipV="1">
            <a:off x="3225829" y="5331352"/>
            <a:ext cx="1841522" cy="3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90078E3-0181-7B78-34CF-8ABB3C5EEB19}"/>
              </a:ext>
            </a:extLst>
          </p:cNvPr>
          <p:cNvSpPr/>
          <p:nvPr/>
        </p:nvSpPr>
        <p:spPr>
          <a:xfrm>
            <a:off x="5113133" y="5216974"/>
            <a:ext cx="1412012" cy="3923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研究機器、薬品等の搬入（必要な場合）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6048E837-2C18-1AFE-5339-548A0368E354}"/>
              </a:ext>
            </a:extLst>
          </p:cNvPr>
          <p:cNvSpPr/>
          <p:nvPr/>
        </p:nvSpPr>
        <p:spPr>
          <a:xfrm>
            <a:off x="1600278" y="5176409"/>
            <a:ext cx="1554104" cy="54959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研究所対応者（共同研究者・機器担当者）</a:t>
            </a:r>
          </a:p>
        </p:txBody>
      </p: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A5B0F51E-DFF9-65C4-FC14-2CE965E7C09A}"/>
              </a:ext>
            </a:extLst>
          </p:cNvPr>
          <p:cNvCxnSpPr>
            <a:cxnSpLocks/>
          </p:cNvCxnSpPr>
          <p:nvPr/>
        </p:nvCxnSpPr>
        <p:spPr>
          <a:xfrm flipH="1">
            <a:off x="2315313" y="5963009"/>
            <a:ext cx="33732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ACB23735-888A-454F-AAD3-169FA2A7DB07}"/>
              </a:ext>
            </a:extLst>
          </p:cNvPr>
          <p:cNvCxnSpPr>
            <a:cxnSpLocks/>
          </p:cNvCxnSpPr>
          <p:nvPr/>
        </p:nvCxnSpPr>
        <p:spPr>
          <a:xfrm>
            <a:off x="3203881" y="5679510"/>
            <a:ext cx="2501654" cy="1336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76CE4086-56DC-81AA-7ABF-06D17C0C436E}"/>
              </a:ext>
            </a:extLst>
          </p:cNvPr>
          <p:cNvSpPr/>
          <p:nvPr/>
        </p:nvSpPr>
        <p:spPr>
          <a:xfrm>
            <a:off x="3563510" y="5561820"/>
            <a:ext cx="1412012" cy="2419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機器利用日程の調整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29E4FE46-753D-61BC-DF2E-7E7FBA34CE6D}"/>
              </a:ext>
            </a:extLst>
          </p:cNvPr>
          <p:cNvSpPr/>
          <p:nvPr/>
        </p:nvSpPr>
        <p:spPr>
          <a:xfrm>
            <a:off x="5049494" y="6478948"/>
            <a:ext cx="1647992" cy="3506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>
                <a:solidFill>
                  <a:schemeClr val="tx1"/>
                </a:solidFill>
              </a:rPr>
              <a:t>成果発表・</a:t>
            </a:r>
            <a:endParaRPr kumimoji="1"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50">
                <a:solidFill>
                  <a:schemeClr val="tx1"/>
                </a:solidFill>
              </a:rPr>
              <a:t>論文発表等</a:t>
            </a:r>
          </a:p>
        </p:txBody>
      </p: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C7F3B5D0-7486-93DB-0F30-394F702A7129}"/>
              </a:ext>
            </a:extLst>
          </p:cNvPr>
          <p:cNvCxnSpPr>
            <a:cxnSpLocks/>
          </p:cNvCxnSpPr>
          <p:nvPr/>
        </p:nvCxnSpPr>
        <p:spPr>
          <a:xfrm flipH="1" flipV="1">
            <a:off x="317154" y="6305442"/>
            <a:ext cx="5364274" cy="538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363DEF2-262B-0D59-8C05-887E270E843E}"/>
              </a:ext>
            </a:extLst>
          </p:cNvPr>
          <p:cNvSpPr/>
          <p:nvPr/>
        </p:nvSpPr>
        <p:spPr>
          <a:xfrm>
            <a:off x="3650139" y="6140738"/>
            <a:ext cx="1039967" cy="3583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成果報告書の作成・提出</a:t>
            </a:r>
          </a:p>
        </p:txBody>
      </p: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BE348436-F64F-3756-575B-2226558C7418}"/>
              </a:ext>
            </a:extLst>
          </p:cNvPr>
          <p:cNvCxnSpPr>
            <a:cxnSpLocks/>
          </p:cNvCxnSpPr>
          <p:nvPr/>
        </p:nvCxnSpPr>
        <p:spPr>
          <a:xfrm flipV="1">
            <a:off x="348892" y="3033365"/>
            <a:ext cx="2627" cy="3277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矢印コネクタ 88">
            <a:extLst>
              <a:ext uri="{FF2B5EF4-FFF2-40B4-BE49-F238E27FC236}">
                <a16:creationId xmlns:a16="http://schemas.microsoft.com/office/drawing/2014/main" id="{9A6B0C56-8FD5-DDCE-4FB7-6424D0E3D6F5}"/>
              </a:ext>
            </a:extLst>
          </p:cNvPr>
          <p:cNvCxnSpPr>
            <a:cxnSpLocks/>
          </p:cNvCxnSpPr>
          <p:nvPr/>
        </p:nvCxnSpPr>
        <p:spPr>
          <a:xfrm>
            <a:off x="317154" y="3024574"/>
            <a:ext cx="1809175" cy="46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24D86D6E-BAD6-ABB4-1F59-A9BBD5DFC003}"/>
              </a:ext>
            </a:extLst>
          </p:cNvPr>
          <p:cNvSpPr/>
          <p:nvPr/>
        </p:nvSpPr>
        <p:spPr>
          <a:xfrm>
            <a:off x="2232050" y="6090590"/>
            <a:ext cx="1514282" cy="300880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〆切：翌年度</a:t>
            </a:r>
            <a:r>
              <a:rPr kumimoji="1" lang="en-US" altLang="ja-JP" sz="1050" dirty="0">
                <a:solidFill>
                  <a:schemeClr val="tx1"/>
                </a:solidFill>
              </a:rPr>
              <a:t>5</a:t>
            </a:r>
            <a:r>
              <a:rPr kumimoji="1" lang="ja-JP" altLang="en-US" sz="1050">
                <a:solidFill>
                  <a:schemeClr val="tx1"/>
                </a:solidFill>
              </a:rPr>
              <a:t>月末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DFFC15D4-40B1-8939-8F61-1CDD0BCDC9CC}"/>
              </a:ext>
            </a:extLst>
          </p:cNvPr>
          <p:cNvSpPr/>
          <p:nvPr/>
        </p:nvSpPr>
        <p:spPr>
          <a:xfrm>
            <a:off x="2667103" y="5912317"/>
            <a:ext cx="747515" cy="134414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高知大へ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BB0E43D6-761A-3322-82DF-90B8DBCBE252}"/>
              </a:ext>
            </a:extLst>
          </p:cNvPr>
          <p:cNvSpPr/>
          <p:nvPr/>
        </p:nvSpPr>
        <p:spPr>
          <a:xfrm>
            <a:off x="1512326" y="196638"/>
            <a:ext cx="3217317" cy="337129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</a:rPr>
              <a:t>地球掘削科学国際研究拠点（</a:t>
            </a:r>
            <a:r>
              <a:rPr kumimoji="1" lang="en-US" altLang="ja-JP" sz="1200" b="1" dirty="0">
                <a:solidFill>
                  <a:schemeClr val="tx1"/>
                </a:solidFill>
              </a:rPr>
              <a:t>JURC-DES</a:t>
            </a:r>
            <a:r>
              <a:rPr kumimoji="1" lang="ja-JP" altLang="en-US" sz="1200" b="1" dirty="0">
                <a:solidFill>
                  <a:schemeClr val="tx1"/>
                </a:solidFill>
              </a:rPr>
              <a:t>）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b="1" dirty="0">
                <a:solidFill>
                  <a:schemeClr val="tx1"/>
                </a:solidFill>
              </a:rPr>
              <a:t>共同利用・共同研究課題の申請フロー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363DEF2-262B-0D59-8C05-887E270E843E}"/>
              </a:ext>
            </a:extLst>
          </p:cNvPr>
          <p:cNvSpPr/>
          <p:nvPr/>
        </p:nvSpPr>
        <p:spPr>
          <a:xfrm>
            <a:off x="891658" y="6391469"/>
            <a:ext cx="1135495" cy="3734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研究成果登録フォーム提出</a:t>
            </a: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478CCE29-90CC-FBE4-0A39-580B1C49175F}"/>
              </a:ext>
            </a:extLst>
          </p:cNvPr>
          <p:cNvCxnSpPr>
            <a:cxnSpLocks/>
            <a:endCxn id="38" idx="3"/>
          </p:cNvCxnSpPr>
          <p:nvPr/>
        </p:nvCxnSpPr>
        <p:spPr>
          <a:xfrm flipH="1" flipV="1">
            <a:off x="2027153" y="6578211"/>
            <a:ext cx="2946946" cy="197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9A6B0C56-8FD5-DDCE-4FB7-6424D0E3D6F5}"/>
              </a:ext>
            </a:extLst>
          </p:cNvPr>
          <p:cNvCxnSpPr>
            <a:cxnSpLocks/>
          </p:cNvCxnSpPr>
          <p:nvPr/>
        </p:nvCxnSpPr>
        <p:spPr>
          <a:xfrm>
            <a:off x="116447" y="2831051"/>
            <a:ext cx="2036512" cy="78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BE348436-F64F-3756-575B-2226558C7418}"/>
              </a:ext>
            </a:extLst>
          </p:cNvPr>
          <p:cNvCxnSpPr>
            <a:cxnSpLocks/>
          </p:cNvCxnSpPr>
          <p:nvPr/>
        </p:nvCxnSpPr>
        <p:spPr>
          <a:xfrm flipV="1">
            <a:off x="108095" y="2821461"/>
            <a:ext cx="4162" cy="37647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8AD10B9-1FA4-66C9-8312-3BC0E73C16C8}"/>
              </a:ext>
            </a:extLst>
          </p:cNvPr>
          <p:cNvSpPr/>
          <p:nvPr/>
        </p:nvSpPr>
        <p:spPr>
          <a:xfrm>
            <a:off x="589587" y="3994392"/>
            <a:ext cx="903095" cy="27267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地域連携課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8AD10B9-1FA4-66C9-8312-3BC0E73C16C8}"/>
              </a:ext>
            </a:extLst>
          </p:cNvPr>
          <p:cNvSpPr/>
          <p:nvPr/>
        </p:nvSpPr>
        <p:spPr>
          <a:xfrm>
            <a:off x="461567" y="3599559"/>
            <a:ext cx="1701903" cy="32868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900" dirty="0">
                <a:solidFill>
                  <a:schemeClr val="tx1"/>
                </a:solidFill>
              </a:rPr>
              <a:t>受入担当教員</a:t>
            </a:r>
            <a:endParaRPr kumimoji="1" lang="en-US" altLang="ja-JP" sz="900" dirty="0">
              <a:solidFill>
                <a:schemeClr val="tx1"/>
              </a:solidFill>
            </a:endParaRPr>
          </a:p>
          <a:p>
            <a:r>
              <a:rPr kumimoji="1" lang="en-US" altLang="ja-JP" sz="900" dirty="0">
                <a:solidFill>
                  <a:schemeClr val="tx1"/>
                </a:solidFill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</a:rPr>
              <a:t>事前確認シートの提出）</a:t>
            </a:r>
          </a:p>
        </p:txBody>
      </p: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478CCE29-90CC-FBE4-0A39-580B1C49175F}"/>
              </a:ext>
            </a:extLst>
          </p:cNvPr>
          <p:cNvCxnSpPr>
            <a:cxnSpLocks/>
          </p:cNvCxnSpPr>
          <p:nvPr/>
        </p:nvCxnSpPr>
        <p:spPr>
          <a:xfrm flipH="1">
            <a:off x="1990048" y="3325843"/>
            <a:ext cx="27326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1F52A53F-7E07-FE10-DEC2-21D96984C2D8}"/>
              </a:ext>
            </a:extLst>
          </p:cNvPr>
          <p:cNvSpPr/>
          <p:nvPr/>
        </p:nvSpPr>
        <p:spPr>
          <a:xfrm>
            <a:off x="481597" y="3202446"/>
            <a:ext cx="1489984" cy="349416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安全保障輸出管理書類の提出（必要な場合）</a:t>
            </a: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A53272AE-DE39-8A6A-C51B-3A9B02D138A5}"/>
              </a:ext>
            </a:extLst>
          </p:cNvPr>
          <p:cNvSpPr/>
          <p:nvPr/>
        </p:nvSpPr>
        <p:spPr>
          <a:xfrm>
            <a:off x="1601490" y="4003279"/>
            <a:ext cx="457192" cy="38447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受入許可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7C8FD0B4-138E-A8FE-C816-60C135051CA4}"/>
              </a:ext>
            </a:extLst>
          </p:cNvPr>
          <p:cNvSpPr/>
          <p:nvPr/>
        </p:nvSpPr>
        <p:spPr>
          <a:xfrm>
            <a:off x="3296924" y="3863297"/>
            <a:ext cx="1658765" cy="3791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安全保障輸出管理手続き受入許可（必要な場合）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C4F4985D-8458-792B-C376-E3ED27AFFF5A}"/>
              </a:ext>
            </a:extLst>
          </p:cNvPr>
          <p:cNvSpPr/>
          <p:nvPr/>
        </p:nvSpPr>
        <p:spPr>
          <a:xfrm>
            <a:off x="656564" y="4331106"/>
            <a:ext cx="790469" cy="167955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内容確認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1F52A53F-7E07-FE10-DEC2-21D96984C2D8}"/>
              </a:ext>
            </a:extLst>
          </p:cNvPr>
          <p:cNvSpPr/>
          <p:nvPr/>
        </p:nvSpPr>
        <p:spPr>
          <a:xfrm>
            <a:off x="5052363" y="4102034"/>
            <a:ext cx="1539356" cy="446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安全保障輸出管理書類の提出（必要な場合） 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CF9B4645-7660-57EF-88B1-A54139BD49C0}"/>
              </a:ext>
            </a:extLst>
          </p:cNvPr>
          <p:cNvSpPr/>
          <p:nvPr/>
        </p:nvSpPr>
        <p:spPr>
          <a:xfrm>
            <a:off x="3227041" y="4440877"/>
            <a:ext cx="1784457" cy="444421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800" dirty="0">
                <a:solidFill>
                  <a:schemeClr val="tx1"/>
                </a:solidFill>
              </a:rPr>
              <a:t>受入時　誓約書　　　　　</a:t>
            </a:r>
            <a:endParaRPr kumimoji="1" lang="en-US" altLang="ja-JP" sz="800" dirty="0">
              <a:solidFill>
                <a:schemeClr val="tx1"/>
              </a:solidFill>
            </a:endParaRPr>
          </a:p>
          <a:p>
            <a:r>
              <a:rPr kumimoji="1" lang="ja-JP" altLang="en-US" sz="800" dirty="0">
                <a:solidFill>
                  <a:schemeClr val="tx1"/>
                </a:solidFill>
              </a:rPr>
              <a:t>受入期間終了前　誓約書</a:t>
            </a:r>
            <a:endParaRPr kumimoji="1" lang="en-US" altLang="ja-JP" sz="800" dirty="0">
              <a:solidFill>
                <a:schemeClr val="tx1"/>
              </a:solidFill>
            </a:endParaRPr>
          </a:p>
          <a:p>
            <a:r>
              <a:rPr kumimoji="1" lang="ja-JP" altLang="en-US" sz="800" dirty="0">
                <a:solidFill>
                  <a:schemeClr val="tx1"/>
                </a:solidFill>
              </a:rPr>
              <a:t>居住者　特定類型該当性に関する誓約書　　　　　　　　　　</a:t>
            </a:r>
            <a:endParaRPr kumimoji="1" lang="en-US" altLang="ja-JP" sz="800" dirty="0">
              <a:solidFill>
                <a:schemeClr val="tx1"/>
              </a:solidFill>
            </a:endParaRPr>
          </a:p>
          <a:p>
            <a:r>
              <a:rPr kumimoji="1" lang="ja-JP" altLang="en-US" sz="800" dirty="0">
                <a:solidFill>
                  <a:srgbClr val="FF0000"/>
                </a:solidFill>
              </a:rPr>
              <a:t>　　　　　　　　　　　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1F52A53F-7E07-FE10-DEC2-21D96984C2D8}"/>
              </a:ext>
            </a:extLst>
          </p:cNvPr>
          <p:cNvSpPr/>
          <p:nvPr/>
        </p:nvSpPr>
        <p:spPr>
          <a:xfrm>
            <a:off x="5049494" y="4671916"/>
            <a:ext cx="1539291" cy="446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tx1"/>
                </a:solidFill>
              </a:rPr>
              <a:t>安全管理書類の提出（必要な場合） </a:t>
            </a:r>
          </a:p>
        </p:txBody>
      </p: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478CCE29-90CC-FBE4-0A39-580B1C49175F}"/>
              </a:ext>
            </a:extLst>
          </p:cNvPr>
          <p:cNvCxnSpPr>
            <a:cxnSpLocks/>
          </p:cNvCxnSpPr>
          <p:nvPr/>
        </p:nvCxnSpPr>
        <p:spPr>
          <a:xfrm flipH="1" flipV="1">
            <a:off x="3242543" y="4971183"/>
            <a:ext cx="1777332" cy="45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D1AB3C9-50AC-D467-19BC-98B4D64FCD44}"/>
              </a:ext>
            </a:extLst>
          </p:cNvPr>
          <p:cNvSpPr/>
          <p:nvPr/>
        </p:nvSpPr>
        <p:spPr>
          <a:xfrm>
            <a:off x="1445943" y="2250564"/>
            <a:ext cx="462959" cy="296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所長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3F69A35-7D43-CA80-CBB7-565BD19C5F77}"/>
              </a:ext>
            </a:extLst>
          </p:cNvPr>
          <p:cNvSpPr/>
          <p:nvPr/>
        </p:nvSpPr>
        <p:spPr>
          <a:xfrm>
            <a:off x="1315693" y="2572672"/>
            <a:ext cx="776181" cy="208422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050" dirty="0">
                <a:solidFill>
                  <a:schemeClr val="tx1"/>
                </a:solidFill>
              </a:rPr>
              <a:t>採否決定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253D2532-DB50-ACC6-16EF-20C28F23CF5E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1908902" y="2398952"/>
            <a:ext cx="3356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58227282-1A7A-BAAC-6D4F-F3DCD856F857}"/>
              </a:ext>
            </a:extLst>
          </p:cNvPr>
          <p:cNvCxnSpPr>
            <a:cxnSpLocks/>
          </p:cNvCxnSpPr>
          <p:nvPr/>
        </p:nvCxnSpPr>
        <p:spPr>
          <a:xfrm>
            <a:off x="1159903" y="2393839"/>
            <a:ext cx="2799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947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455</TotalTime>
  <Words>258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池原　実</dc:creator>
  <cp:lastModifiedBy>筒井　要一郎</cp:lastModifiedBy>
  <cp:revision>140</cp:revision>
  <cp:lastPrinted>2023-01-20T02:36:42Z</cp:lastPrinted>
  <dcterms:created xsi:type="dcterms:W3CDTF">2023-01-12T02:35:03Z</dcterms:created>
  <dcterms:modified xsi:type="dcterms:W3CDTF">2025-01-23T06:25:05Z</dcterms:modified>
</cp:coreProperties>
</file>