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60" r:id="rId2"/>
  </p:sldIdLst>
  <p:sldSz cx="9906000" cy="6858000" type="A4"/>
  <p:notesSz cx="6807200" cy="993933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292661C-4365-4CDD-9F61-4CA223EB9907}" v="11" dt="2024-01-15T10:14:27.10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8028"/>
    <p:restoredTop sz="88323" autoAdjust="0"/>
  </p:normalViewPr>
  <p:slideViewPr>
    <p:cSldViewPr snapToGrid="0">
      <p:cViewPr varScale="1">
        <p:scale>
          <a:sx n="58" d="100"/>
          <a:sy n="58" d="100"/>
        </p:scale>
        <p:origin x="1672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松崎　琢也" userId="ec650d31-0aab-416f-af6f-10eb4f39d81a" providerId="ADAL" clId="{A292661C-4365-4CDD-9F61-4CA223EB9907}"/>
    <pc:docChg chg="addSld modSld">
      <pc:chgData name="松崎　琢也" userId="ec650d31-0aab-416f-af6f-10eb4f39d81a" providerId="ADAL" clId="{A292661C-4365-4CDD-9F61-4CA223EB9907}" dt="2024-01-15T10:15:03.379" v="64" actId="208"/>
      <pc:docMkLst>
        <pc:docMk/>
      </pc:docMkLst>
      <pc:sldChg chg="addSp modSp mod">
        <pc:chgData name="松崎　琢也" userId="ec650d31-0aab-416f-af6f-10eb4f39d81a" providerId="ADAL" clId="{A292661C-4365-4CDD-9F61-4CA223EB9907}" dt="2024-01-15T10:15:03.379" v="64" actId="208"/>
        <pc:sldMkLst>
          <pc:docMk/>
          <pc:sldMk cId="452947539" sldId="260"/>
        </pc:sldMkLst>
        <pc:spChg chg="add mod">
          <ac:chgData name="松崎　琢也" userId="ec650d31-0aab-416f-af6f-10eb4f39d81a" providerId="ADAL" clId="{A292661C-4365-4CDD-9F61-4CA223EB9907}" dt="2024-01-15T10:15:03.379" v="64" actId="208"/>
          <ac:spMkLst>
            <pc:docMk/>
            <pc:sldMk cId="452947539" sldId="260"/>
            <ac:spMk id="3" creationId="{DD1AB3C9-50AC-D467-19BC-98B4D64FCD44}"/>
          </ac:spMkLst>
        </pc:spChg>
        <pc:spChg chg="mod">
          <ac:chgData name="松崎　琢也" userId="ec650d31-0aab-416f-af6f-10eb4f39d81a" providerId="ADAL" clId="{A292661C-4365-4CDD-9F61-4CA223EB9907}" dt="2024-01-15T10:04:17.340" v="1" actId="1076"/>
          <ac:spMkLst>
            <pc:docMk/>
            <pc:sldMk cId="452947539" sldId="260"/>
            <ac:spMk id="5" creationId="{38AD10B9-1FA4-66C9-8312-3BC0E73C16C8}"/>
          </ac:spMkLst>
        </pc:spChg>
        <pc:spChg chg="add mod">
          <ac:chgData name="松崎　琢也" userId="ec650d31-0aab-416f-af6f-10eb4f39d81a" providerId="ADAL" clId="{A292661C-4365-4CDD-9F61-4CA223EB9907}" dt="2024-01-15T10:14:11.292" v="57" actId="1076"/>
          <ac:spMkLst>
            <pc:docMk/>
            <pc:sldMk cId="452947539" sldId="260"/>
            <ac:spMk id="6" creationId="{73F69A35-7D43-CA80-CBB7-565BD19C5F77}"/>
          </ac:spMkLst>
        </pc:spChg>
        <pc:spChg chg="mod">
          <ac:chgData name="松崎　琢也" userId="ec650d31-0aab-416f-af6f-10eb4f39d81a" providerId="ADAL" clId="{A292661C-4365-4CDD-9F61-4CA223EB9907}" dt="2024-01-15T10:04:30.811" v="22" actId="207"/>
          <ac:spMkLst>
            <pc:docMk/>
            <pc:sldMk cId="452947539" sldId="260"/>
            <ac:spMk id="42" creationId="{C4F4985D-8458-792B-C376-E3ED27AFFF5A}"/>
          </ac:spMkLst>
        </pc:spChg>
        <pc:cxnChg chg="add mod">
          <ac:chgData name="松崎　琢也" userId="ec650d31-0aab-416f-af6f-10eb4f39d81a" providerId="ADAL" clId="{A292661C-4365-4CDD-9F61-4CA223EB9907}" dt="2024-01-15T10:15:03.379" v="64" actId="208"/>
          <ac:cxnSpMkLst>
            <pc:docMk/>
            <pc:sldMk cId="452947539" sldId="260"/>
            <ac:cxnSpMk id="14" creationId="{253D2532-DB50-ACC6-16EF-20C28F23CF5E}"/>
          </ac:cxnSpMkLst>
        </pc:cxnChg>
        <pc:cxnChg chg="add mod">
          <ac:chgData name="松崎　琢也" userId="ec650d31-0aab-416f-af6f-10eb4f39d81a" providerId="ADAL" clId="{A292661C-4365-4CDD-9F61-4CA223EB9907}" dt="2024-01-15T10:15:03.379" v="64" actId="208"/>
          <ac:cxnSpMkLst>
            <pc:docMk/>
            <pc:sldMk cId="452947539" sldId="260"/>
            <ac:cxnSpMk id="20" creationId="{58227282-1A7A-BAAC-6D4F-F3DCD856F857}"/>
          </ac:cxnSpMkLst>
        </pc:cxnChg>
        <pc:cxnChg chg="mod">
          <ac:chgData name="松崎　琢也" userId="ec650d31-0aab-416f-af6f-10eb4f39d81a" providerId="ADAL" clId="{A292661C-4365-4CDD-9F61-4CA223EB9907}" dt="2024-01-15T10:04:42.354" v="25" actId="1076"/>
          <ac:cxnSpMkLst>
            <pc:docMk/>
            <pc:sldMk cId="452947539" sldId="260"/>
            <ac:cxnSpMk id="52" creationId="{291D0322-FEE6-67DC-5F36-7EA9CCBD6703}"/>
          </ac:cxnSpMkLst>
        </pc:cxnChg>
      </pc:sldChg>
      <pc:sldChg chg="add">
        <pc:chgData name="松崎　琢也" userId="ec650d31-0aab-416f-af6f-10eb4f39d81a" providerId="ADAL" clId="{A292661C-4365-4CDD-9F61-4CA223EB9907}" dt="2024-01-15T10:03:56.095" v="0"/>
        <pc:sldMkLst>
          <pc:docMk/>
          <pc:sldMk cId="2525034766" sldId="261"/>
        </pc:sldMkLst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61510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5180566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868994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664131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568760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57007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46886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812635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37298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628903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110956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5917AC-AE35-444A-A7F2-E79E695BD4E1}" type="datetimeFigureOut">
              <a:rPr kumimoji="1" lang="ja-JP" altLang="en-US" smtClean="0"/>
              <a:t>2025/1/23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E819820-71AD-8540-BF98-308DEFFCAB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72534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9" name="直線矢印コネクタ 48">
            <a:extLst>
              <a:ext uri="{FF2B5EF4-FFF2-40B4-BE49-F238E27FC236}">
                <a16:creationId xmlns:a16="http://schemas.microsoft.com/office/drawing/2014/main" id="{478CCE29-90CC-FBE4-0A39-580B1C49175F}"/>
              </a:ext>
            </a:extLst>
          </p:cNvPr>
          <p:cNvCxnSpPr>
            <a:cxnSpLocks/>
          </p:cNvCxnSpPr>
          <p:nvPr/>
        </p:nvCxnSpPr>
        <p:spPr>
          <a:xfrm flipH="1" flipV="1">
            <a:off x="108095" y="6582133"/>
            <a:ext cx="1083139" cy="409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線矢印コネクタ 57">
            <a:extLst>
              <a:ext uri="{FF2B5EF4-FFF2-40B4-BE49-F238E27FC236}">
                <a16:creationId xmlns:a16="http://schemas.microsoft.com/office/drawing/2014/main" id="{85EDC472-839C-32BE-707B-6AD93C9B06A9}"/>
              </a:ext>
            </a:extLst>
          </p:cNvPr>
          <p:cNvCxnSpPr>
            <a:cxnSpLocks/>
          </p:cNvCxnSpPr>
          <p:nvPr/>
        </p:nvCxnSpPr>
        <p:spPr>
          <a:xfrm flipH="1">
            <a:off x="2074460" y="4319200"/>
            <a:ext cx="1104851" cy="278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直線矢印コネクタ 76">
            <a:extLst>
              <a:ext uri="{FF2B5EF4-FFF2-40B4-BE49-F238E27FC236}">
                <a16:creationId xmlns:a16="http://schemas.microsoft.com/office/drawing/2014/main" id="{85EDC472-839C-32BE-707B-6AD93C9B06A9}"/>
              </a:ext>
            </a:extLst>
          </p:cNvPr>
          <p:cNvCxnSpPr>
            <a:cxnSpLocks/>
            <a:stCxn id="72" idx="1"/>
          </p:cNvCxnSpPr>
          <p:nvPr/>
        </p:nvCxnSpPr>
        <p:spPr>
          <a:xfrm flipH="1">
            <a:off x="3247120" y="4325531"/>
            <a:ext cx="1805243" cy="557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直線矢印コネクタ 56">
            <a:extLst>
              <a:ext uri="{FF2B5EF4-FFF2-40B4-BE49-F238E27FC236}">
                <a16:creationId xmlns:a16="http://schemas.microsoft.com/office/drawing/2014/main" id="{B839AFB0-2608-D8DD-218C-F33AC1F7884A}"/>
              </a:ext>
            </a:extLst>
          </p:cNvPr>
          <p:cNvCxnSpPr>
            <a:cxnSpLocks/>
          </p:cNvCxnSpPr>
          <p:nvPr/>
        </p:nvCxnSpPr>
        <p:spPr>
          <a:xfrm>
            <a:off x="3208107" y="4005305"/>
            <a:ext cx="2478862" cy="437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直線矢印コネクタ 114">
            <a:extLst>
              <a:ext uri="{FF2B5EF4-FFF2-40B4-BE49-F238E27FC236}">
                <a16:creationId xmlns:a16="http://schemas.microsoft.com/office/drawing/2014/main" id="{9A6B0C56-8FD5-DDCE-4FB7-6424D0E3D6F5}"/>
              </a:ext>
            </a:extLst>
          </p:cNvPr>
          <p:cNvCxnSpPr>
            <a:cxnSpLocks/>
          </p:cNvCxnSpPr>
          <p:nvPr/>
        </p:nvCxnSpPr>
        <p:spPr>
          <a:xfrm flipV="1">
            <a:off x="684868" y="4067206"/>
            <a:ext cx="1550811" cy="1255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直線コネクタ 98">
            <a:extLst>
              <a:ext uri="{FF2B5EF4-FFF2-40B4-BE49-F238E27FC236}">
                <a16:creationId xmlns:a16="http://schemas.microsoft.com/office/drawing/2014/main" id="{559DF51C-D39F-31E5-1735-E6B4E9455D9A}"/>
              </a:ext>
            </a:extLst>
          </p:cNvPr>
          <p:cNvCxnSpPr>
            <a:cxnSpLocks/>
          </p:cNvCxnSpPr>
          <p:nvPr/>
        </p:nvCxnSpPr>
        <p:spPr>
          <a:xfrm flipH="1">
            <a:off x="1191234" y="3420598"/>
            <a:ext cx="5070" cy="837971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正方形/長方形 64">
            <a:extLst>
              <a:ext uri="{FF2B5EF4-FFF2-40B4-BE49-F238E27FC236}">
                <a16:creationId xmlns:a16="http://schemas.microsoft.com/office/drawing/2014/main" id="{CF9B4645-7660-57EF-88B1-A54139BD49C0}"/>
              </a:ext>
            </a:extLst>
          </p:cNvPr>
          <p:cNvSpPr/>
          <p:nvPr/>
        </p:nvSpPr>
        <p:spPr>
          <a:xfrm>
            <a:off x="3429001" y="1945527"/>
            <a:ext cx="1590874" cy="481644"/>
          </a:xfrm>
          <a:prstGeom prst="rect">
            <a:avLst/>
          </a:prstGeom>
          <a:solidFill>
            <a:schemeClr val="bg1"/>
          </a:solidFill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〆切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前期</a:t>
            </a:r>
            <a:r>
              <a:rPr kumimoji="1" lang="en-US" altLang="ja-JP" sz="1050" dirty="0">
                <a:solidFill>
                  <a:schemeClr val="tx1"/>
                </a:solidFill>
              </a:rPr>
              <a:t>/</a:t>
            </a:r>
            <a:r>
              <a:rPr kumimoji="1" lang="ja-JP" altLang="en-US" sz="1050" dirty="0">
                <a:solidFill>
                  <a:schemeClr val="tx1"/>
                </a:solidFill>
              </a:rPr>
              <a:t>後期：</a:t>
            </a:r>
            <a:r>
              <a:rPr kumimoji="1" lang="en-US" altLang="ja-JP" sz="1050" dirty="0">
                <a:solidFill>
                  <a:schemeClr val="tx1"/>
                </a:solidFill>
              </a:rPr>
              <a:t>2</a:t>
            </a:r>
            <a:r>
              <a:rPr kumimoji="1" lang="ja-JP" altLang="en-US" sz="1050" dirty="0">
                <a:solidFill>
                  <a:schemeClr val="tx1"/>
                </a:solidFill>
              </a:rPr>
              <a:t>月下旬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r>
              <a:rPr kumimoji="1" lang="ja-JP" altLang="en-US" sz="1050" dirty="0">
                <a:solidFill>
                  <a:schemeClr val="tx1"/>
                </a:solidFill>
              </a:rPr>
              <a:t>後期：</a:t>
            </a:r>
            <a:r>
              <a:rPr kumimoji="1" lang="en-US" altLang="ja-JP" sz="1050" dirty="0">
                <a:solidFill>
                  <a:schemeClr val="tx1"/>
                </a:solidFill>
              </a:rPr>
              <a:t>8</a:t>
            </a:r>
            <a:r>
              <a:rPr kumimoji="1" lang="ja-JP" altLang="en-US" sz="1050" dirty="0">
                <a:solidFill>
                  <a:schemeClr val="tx1"/>
                </a:solidFill>
              </a:rPr>
              <a:t>月下旬</a:t>
            </a:r>
          </a:p>
        </p:txBody>
      </p:sp>
      <p:cxnSp>
        <p:nvCxnSpPr>
          <p:cNvPr id="21" name="直線コネクタ 20">
            <a:extLst>
              <a:ext uri="{FF2B5EF4-FFF2-40B4-BE49-F238E27FC236}">
                <a16:creationId xmlns:a16="http://schemas.microsoft.com/office/drawing/2014/main" id="{559DF51C-D39F-31E5-1735-E6B4E9455D9A}"/>
              </a:ext>
            </a:extLst>
          </p:cNvPr>
          <p:cNvCxnSpPr>
            <a:cxnSpLocks/>
            <a:stCxn id="7" idx="2"/>
          </p:cNvCxnSpPr>
          <p:nvPr/>
        </p:nvCxnSpPr>
        <p:spPr>
          <a:xfrm>
            <a:off x="5688568" y="1071260"/>
            <a:ext cx="52382" cy="562438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552D8F19-FB48-54EA-80C9-D371266A6372}"/>
              </a:ext>
            </a:extLst>
          </p:cNvPr>
          <p:cNvSpPr/>
          <p:nvPr/>
        </p:nvSpPr>
        <p:spPr>
          <a:xfrm>
            <a:off x="402522" y="700078"/>
            <a:ext cx="2339100" cy="449796"/>
          </a:xfrm>
          <a:prstGeom prst="rect">
            <a:avLst/>
          </a:prstGeom>
          <a:solidFill>
            <a:schemeClr val="bg1">
              <a:lumMod val="8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  <a:latin typeface="+mn-ea"/>
              </a:rPr>
              <a:t>高知大学海洋コア国際研究所</a:t>
            </a:r>
            <a:endParaRPr kumimoji="1" lang="en-US" altLang="ja-JP" sz="1050" dirty="0">
              <a:solidFill>
                <a:schemeClr val="tx1"/>
              </a:solidFill>
              <a:latin typeface="+mn-ea"/>
            </a:endParaRPr>
          </a:p>
          <a:p>
            <a:pPr algn="ctr"/>
            <a:r>
              <a:rPr kumimoji="1" lang="ja-JP" altLang="en-US" sz="1050" dirty="0">
                <a:solidFill>
                  <a:schemeClr val="tx1"/>
                </a:solidFill>
                <a:latin typeface="+mn-ea"/>
              </a:rPr>
              <a:t>地球掘削科学国際研究拠点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38AD10B9-1FA4-66C9-8312-3BC0E73C16C8}"/>
              </a:ext>
            </a:extLst>
          </p:cNvPr>
          <p:cNvSpPr/>
          <p:nvPr/>
        </p:nvSpPr>
        <p:spPr>
          <a:xfrm>
            <a:off x="359456" y="1921327"/>
            <a:ext cx="770762" cy="628483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>
                <a:solidFill>
                  <a:schemeClr val="tx1"/>
                </a:solidFill>
              </a:rPr>
              <a:t>課題選定委員会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61E68782-3C5E-2C19-E5A8-95929FDFFF5A}"/>
              </a:ext>
            </a:extLst>
          </p:cNvPr>
          <p:cNvSpPr/>
          <p:nvPr/>
        </p:nvSpPr>
        <p:spPr>
          <a:xfrm>
            <a:off x="4890124" y="700078"/>
            <a:ext cx="1596887" cy="371182"/>
          </a:xfrm>
          <a:prstGeom prst="rect">
            <a:avLst/>
          </a:prstGeom>
          <a:solidFill>
            <a:schemeClr val="bg1">
              <a:lumMod val="8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>
                <a:solidFill>
                  <a:schemeClr val="tx1"/>
                </a:solidFill>
                <a:latin typeface="+mn-ea"/>
              </a:rPr>
              <a:t>申請者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68E569D8-6C61-96B8-0252-6BB7A2856E8E}"/>
              </a:ext>
            </a:extLst>
          </p:cNvPr>
          <p:cNvSpPr/>
          <p:nvPr/>
        </p:nvSpPr>
        <p:spPr>
          <a:xfrm>
            <a:off x="1624416" y="1257745"/>
            <a:ext cx="1130476" cy="55254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研究所対応者（共同研究者・機器担当者）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AFF48EDA-75AA-8FCB-99BD-7B65607406E6}"/>
              </a:ext>
            </a:extLst>
          </p:cNvPr>
          <p:cNvSpPr/>
          <p:nvPr/>
        </p:nvSpPr>
        <p:spPr>
          <a:xfrm>
            <a:off x="2267711" y="1847276"/>
            <a:ext cx="936170" cy="3196998"/>
          </a:xfrm>
          <a:prstGeom prst="rect">
            <a:avLst/>
          </a:prstGeom>
          <a:solidFill>
            <a:schemeClr val="bg1"/>
          </a:soli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  <a:latin typeface="+mn-ea"/>
              </a:rPr>
              <a:t>共同利用・</a:t>
            </a:r>
            <a:endParaRPr kumimoji="1" lang="en-US" altLang="ja-JP" sz="1050" dirty="0">
              <a:solidFill>
                <a:schemeClr val="tx1"/>
              </a:solidFill>
              <a:latin typeface="+mn-ea"/>
            </a:endParaRPr>
          </a:p>
          <a:p>
            <a:pPr algn="ctr"/>
            <a:r>
              <a:rPr kumimoji="1" lang="ja-JP" altLang="en-US" sz="1050" dirty="0">
                <a:solidFill>
                  <a:schemeClr val="tx1"/>
                </a:solidFill>
                <a:latin typeface="+mn-ea"/>
              </a:rPr>
              <a:t>共同研究拠点事務局</a:t>
            </a:r>
            <a:endParaRPr kumimoji="1" lang="en-US" altLang="ja-JP" sz="1050" dirty="0">
              <a:solidFill>
                <a:schemeClr val="tx1"/>
              </a:solidFill>
              <a:latin typeface="+mn-ea"/>
            </a:endParaRPr>
          </a:p>
          <a:p>
            <a:pPr algn="ctr"/>
            <a:endParaRPr kumimoji="1" lang="en-US" altLang="ja-JP" sz="1050" dirty="0">
              <a:solidFill>
                <a:schemeClr val="tx1"/>
              </a:solidFill>
              <a:latin typeface="+mn-ea"/>
            </a:endParaRPr>
          </a:p>
          <a:p>
            <a:pPr algn="ctr"/>
            <a:r>
              <a:rPr lang="en-US" altLang="ja-JP" sz="1050" kern="100" dirty="0" err="1">
                <a:solidFill>
                  <a:schemeClr val="tx1"/>
                </a:solidFill>
                <a:effectLst/>
                <a:latin typeface="+mn-ea"/>
                <a:cs typeface="Times New Roman" panose="02020603050405020304" pitchFamily="18" charset="0"/>
              </a:rPr>
              <a:t>core-kyodo@kochi-u.ac.jp</a:t>
            </a:r>
            <a:r>
              <a:rPr lang="ja-JP" altLang="ja-JP" sz="1050" dirty="0">
                <a:solidFill>
                  <a:schemeClr val="tx1"/>
                </a:solidFill>
                <a:effectLst/>
                <a:latin typeface="+mn-ea"/>
              </a:rPr>
              <a:t> </a:t>
            </a:r>
            <a:endParaRPr kumimoji="1" lang="ja-JP" altLang="en-US" sz="1050" dirty="0">
              <a:solidFill>
                <a:schemeClr val="tx1"/>
              </a:solidFill>
              <a:latin typeface="+mn-ea"/>
            </a:endParaRPr>
          </a:p>
          <a:p>
            <a:pPr algn="ctr"/>
            <a:endParaRPr kumimoji="1" lang="ja-JP" altLang="en-US" sz="1050" dirty="0">
              <a:solidFill>
                <a:schemeClr val="tx1"/>
              </a:solidFill>
              <a:latin typeface="+mn-ea"/>
            </a:endParaRPr>
          </a:p>
        </p:txBody>
      </p:sp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BF647E90-24E4-966E-41C8-A7C56189A499}"/>
              </a:ext>
            </a:extLst>
          </p:cNvPr>
          <p:cNvSpPr/>
          <p:nvPr/>
        </p:nvSpPr>
        <p:spPr>
          <a:xfrm>
            <a:off x="5136617" y="1935257"/>
            <a:ext cx="1103899" cy="27627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>
                <a:solidFill>
                  <a:schemeClr val="tx1"/>
                </a:solidFill>
              </a:rPr>
              <a:t>申請書の作成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F38BC928-15DA-76B8-59B1-090522890895}"/>
              </a:ext>
            </a:extLst>
          </p:cNvPr>
          <p:cNvSpPr/>
          <p:nvPr/>
        </p:nvSpPr>
        <p:spPr>
          <a:xfrm>
            <a:off x="5148489" y="2313181"/>
            <a:ext cx="1103899" cy="27627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>
                <a:solidFill>
                  <a:schemeClr val="tx1"/>
                </a:solidFill>
              </a:rPr>
              <a:t>申請書の提出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DB3E2FF7-CDAF-8721-607E-58DC43F743BF}"/>
              </a:ext>
            </a:extLst>
          </p:cNvPr>
          <p:cNvSpPr/>
          <p:nvPr/>
        </p:nvSpPr>
        <p:spPr>
          <a:xfrm>
            <a:off x="1041134" y="5787414"/>
            <a:ext cx="1248458" cy="38883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安全管理講習後、研究開始</a:t>
            </a:r>
          </a:p>
        </p:txBody>
      </p:sp>
      <p:sp>
        <p:nvSpPr>
          <p:cNvPr id="9" name="正方形/長方形 8">
            <a:extLst>
              <a:ext uri="{FF2B5EF4-FFF2-40B4-BE49-F238E27FC236}">
                <a16:creationId xmlns:a16="http://schemas.microsoft.com/office/drawing/2014/main" id="{D2F13A3A-33DE-21CC-9D0A-C3D8D4965489}"/>
              </a:ext>
            </a:extLst>
          </p:cNvPr>
          <p:cNvSpPr/>
          <p:nvPr/>
        </p:nvSpPr>
        <p:spPr>
          <a:xfrm>
            <a:off x="4870935" y="1313422"/>
            <a:ext cx="1596887" cy="44867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>
                <a:solidFill>
                  <a:schemeClr val="tx1"/>
                </a:solidFill>
              </a:rPr>
              <a:t>共同利用・共同研究の打診・事前相談</a:t>
            </a:r>
          </a:p>
        </p:txBody>
      </p:sp>
      <p:cxnSp>
        <p:nvCxnSpPr>
          <p:cNvPr id="28" name="直線矢印コネクタ 27">
            <a:extLst>
              <a:ext uri="{FF2B5EF4-FFF2-40B4-BE49-F238E27FC236}">
                <a16:creationId xmlns:a16="http://schemas.microsoft.com/office/drawing/2014/main" id="{B9B0188F-4300-D163-E16B-F5A37388B901}"/>
              </a:ext>
            </a:extLst>
          </p:cNvPr>
          <p:cNvCxnSpPr>
            <a:cxnSpLocks/>
            <a:stCxn id="8" idx="3"/>
            <a:endCxn id="9" idx="1"/>
          </p:cNvCxnSpPr>
          <p:nvPr/>
        </p:nvCxnSpPr>
        <p:spPr>
          <a:xfrm>
            <a:off x="2754892" y="1534017"/>
            <a:ext cx="2116043" cy="3741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矢印コネクタ 31">
            <a:extLst>
              <a:ext uri="{FF2B5EF4-FFF2-40B4-BE49-F238E27FC236}">
                <a16:creationId xmlns:a16="http://schemas.microsoft.com/office/drawing/2014/main" id="{404DA9BE-E51C-0A9D-2BA1-07FA5A4ED23B}"/>
              </a:ext>
            </a:extLst>
          </p:cNvPr>
          <p:cNvCxnSpPr>
            <a:cxnSpLocks/>
          </p:cNvCxnSpPr>
          <p:nvPr/>
        </p:nvCxnSpPr>
        <p:spPr>
          <a:xfrm flipH="1" flipV="1">
            <a:off x="3294301" y="2085210"/>
            <a:ext cx="1768813" cy="3675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正方形/長方形 41">
            <a:extLst>
              <a:ext uri="{FF2B5EF4-FFF2-40B4-BE49-F238E27FC236}">
                <a16:creationId xmlns:a16="http://schemas.microsoft.com/office/drawing/2014/main" id="{C4F4985D-8458-792B-C376-E3ED27AFFF5A}"/>
              </a:ext>
            </a:extLst>
          </p:cNvPr>
          <p:cNvSpPr/>
          <p:nvPr/>
        </p:nvSpPr>
        <p:spPr>
          <a:xfrm>
            <a:off x="448327" y="2560870"/>
            <a:ext cx="552291" cy="208422"/>
          </a:xfrm>
          <a:prstGeom prst="rect">
            <a:avLst/>
          </a:prstGeom>
          <a:solidFill>
            <a:schemeClr val="bg1"/>
          </a:solidFill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審議</a:t>
            </a:r>
          </a:p>
        </p:txBody>
      </p:sp>
      <p:cxnSp>
        <p:nvCxnSpPr>
          <p:cNvPr id="45" name="直線矢印コネクタ 44">
            <a:extLst>
              <a:ext uri="{FF2B5EF4-FFF2-40B4-BE49-F238E27FC236}">
                <a16:creationId xmlns:a16="http://schemas.microsoft.com/office/drawing/2014/main" id="{B839AFB0-2608-D8DD-218C-F33AC1F7884A}"/>
              </a:ext>
            </a:extLst>
          </p:cNvPr>
          <p:cNvCxnSpPr>
            <a:cxnSpLocks/>
          </p:cNvCxnSpPr>
          <p:nvPr/>
        </p:nvCxnSpPr>
        <p:spPr>
          <a:xfrm>
            <a:off x="3245169" y="3232437"/>
            <a:ext cx="2404737" cy="906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7C8FD0B4-138E-A8FE-C816-60C135051CA4}"/>
              </a:ext>
            </a:extLst>
          </p:cNvPr>
          <p:cNvSpPr/>
          <p:nvPr/>
        </p:nvSpPr>
        <p:spPr>
          <a:xfrm>
            <a:off x="3375276" y="3084236"/>
            <a:ext cx="1412012" cy="27627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採否の決定通知</a:t>
            </a:r>
          </a:p>
        </p:txBody>
      </p:sp>
      <p:cxnSp>
        <p:nvCxnSpPr>
          <p:cNvPr id="50" name="直線矢印コネクタ 49">
            <a:extLst>
              <a:ext uri="{FF2B5EF4-FFF2-40B4-BE49-F238E27FC236}">
                <a16:creationId xmlns:a16="http://schemas.microsoft.com/office/drawing/2014/main" id="{85EDC472-839C-32BE-707B-6AD93C9B06A9}"/>
              </a:ext>
            </a:extLst>
          </p:cNvPr>
          <p:cNvCxnSpPr>
            <a:cxnSpLocks/>
          </p:cNvCxnSpPr>
          <p:nvPr/>
        </p:nvCxnSpPr>
        <p:spPr>
          <a:xfrm flipH="1">
            <a:off x="3247120" y="3552263"/>
            <a:ext cx="1802374" cy="6936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F7F27B14-6FD7-FA71-E6D0-406753C86900}"/>
              </a:ext>
            </a:extLst>
          </p:cNvPr>
          <p:cNvSpPr/>
          <p:nvPr/>
        </p:nvSpPr>
        <p:spPr>
          <a:xfrm>
            <a:off x="5111713" y="2691232"/>
            <a:ext cx="1250455" cy="44867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>
                <a:solidFill>
                  <a:schemeClr val="tx1"/>
                </a:solidFill>
              </a:rPr>
              <a:t>分担者（学生）の保険加入の確認</a:t>
            </a:r>
          </a:p>
        </p:txBody>
      </p:sp>
      <p:sp>
        <p:nvSpPr>
          <p:cNvPr id="47" name="正方形/長方形 46">
            <a:extLst>
              <a:ext uri="{FF2B5EF4-FFF2-40B4-BE49-F238E27FC236}">
                <a16:creationId xmlns:a16="http://schemas.microsoft.com/office/drawing/2014/main" id="{A53272AE-DE39-8A6A-C51B-3A9B02D138A5}"/>
              </a:ext>
            </a:extLst>
          </p:cNvPr>
          <p:cNvSpPr/>
          <p:nvPr/>
        </p:nvSpPr>
        <p:spPr>
          <a:xfrm>
            <a:off x="5008753" y="3407921"/>
            <a:ext cx="1412012" cy="44867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誓約書・所属長承諾書の提出</a:t>
            </a:r>
          </a:p>
        </p:txBody>
      </p:sp>
      <p:cxnSp>
        <p:nvCxnSpPr>
          <p:cNvPr id="52" name="直線矢印コネクタ 51">
            <a:extLst>
              <a:ext uri="{FF2B5EF4-FFF2-40B4-BE49-F238E27FC236}">
                <a16:creationId xmlns:a16="http://schemas.microsoft.com/office/drawing/2014/main" id="{291D0322-FEE6-67DC-5F36-7EA9CCBD6703}"/>
              </a:ext>
            </a:extLst>
          </p:cNvPr>
          <p:cNvCxnSpPr>
            <a:cxnSpLocks/>
          </p:cNvCxnSpPr>
          <p:nvPr/>
        </p:nvCxnSpPr>
        <p:spPr>
          <a:xfrm>
            <a:off x="1176211" y="2085210"/>
            <a:ext cx="1048261" cy="0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直線矢印コネクタ 67">
            <a:extLst>
              <a:ext uri="{FF2B5EF4-FFF2-40B4-BE49-F238E27FC236}">
                <a16:creationId xmlns:a16="http://schemas.microsoft.com/office/drawing/2014/main" id="{478CCE29-90CC-FBE4-0A39-580B1C49175F}"/>
              </a:ext>
            </a:extLst>
          </p:cNvPr>
          <p:cNvCxnSpPr>
            <a:cxnSpLocks/>
          </p:cNvCxnSpPr>
          <p:nvPr/>
        </p:nvCxnSpPr>
        <p:spPr>
          <a:xfrm flipH="1" flipV="1">
            <a:off x="3225829" y="5331352"/>
            <a:ext cx="1841522" cy="3127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C90078E3-0181-7B78-34CF-8ABB3C5EEB19}"/>
              </a:ext>
            </a:extLst>
          </p:cNvPr>
          <p:cNvSpPr/>
          <p:nvPr/>
        </p:nvSpPr>
        <p:spPr>
          <a:xfrm>
            <a:off x="5113133" y="5216974"/>
            <a:ext cx="1412012" cy="392344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研究機器、薬品等の搬入（必要な場合）</a:t>
            </a:r>
          </a:p>
        </p:txBody>
      </p:sp>
      <p:sp>
        <p:nvSpPr>
          <p:cNvPr id="70" name="正方形/長方形 69">
            <a:extLst>
              <a:ext uri="{FF2B5EF4-FFF2-40B4-BE49-F238E27FC236}">
                <a16:creationId xmlns:a16="http://schemas.microsoft.com/office/drawing/2014/main" id="{6048E837-2C18-1AFE-5339-548A0368E354}"/>
              </a:ext>
            </a:extLst>
          </p:cNvPr>
          <p:cNvSpPr/>
          <p:nvPr/>
        </p:nvSpPr>
        <p:spPr>
          <a:xfrm>
            <a:off x="1600278" y="5176409"/>
            <a:ext cx="1554104" cy="549590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  <a:prstDash val="sysDot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研究所対応者（共同研究者・機器担当者）</a:t>
            </a:r>
          </a:p>
        </p:txBody>
      </p:sp>
      <p:cxnSp>
        <p:nvCxnSpPr>
          <p:cNvPr id="71" name="直線矢印コネクタ 70">
            <a:extLst>
              <a:ext uri="{FF2B5EF4-FFF2-40B4-BE49-F238E27FC236}">
                <a16:creationId xmlns:a16="http://schemas.microsoft.com/office/drawing/2014/main" id="{A5B0F51E-DFF9-65C4-FC14-2CE965E7C09A}"/>
              </a:ext>
            </a:extLst>
          </p:cNvPr>
          <p:cNvCxnSpPr>
            <a:cxnSpLocks/>
          </p:cNvCxnSpPr>
          <p:nvPr/>
        </p:nvCxnSpPr>
        <p:spPr>
          <a:xfrm flipH="1">
            <a:off x="2315313" y="5963009"/>
            <a:ext cx="3373253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直線矢印コネクタ 74">
            <a:extLst>
              <a:ext uri="{FF2B5EF4-FFF2-40B4-BE49-F238E27FC236}">
                <a16:creationId xmlns:a16="http://schemas.microsoft.com/office/drawing/2014/main" id="{ACB23735-888A-454F-AAD3-169FA2A7DB07}"/>
              </a:ext>
            </a:extLst>
          </p:cNvPr>
          <p:cNvCxnSpPr>
            <a:cxnSpLocks/>
          </p:cNvCxnSpPr>
          <p:nvPr/>
        </p:nvCxnSpPr>
        <p:spPr>
          <a:xfrm>
            <a:off x="3203881" y="5679510"/>
            <a:ext cx="2501654" cy="13368"/>
          </a:xfrm>
          <a:prstGeom prst="straightConnector1">
            <a:avLst/>
          </a:prstGeom>
          <a:ln>
            <a:solidFill>
              <a:schemeClr val="tx1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正方形/長方形 73">
            <a:extLst>
              <a:ext uri="{FF2B5EF4-FFF2-40B4-BE49-F238E27FC236}">
                <a16:creationId xmlns:a16="http://schemas.microsoft.com/office/drawing/2014/main" id="{76CE4086-56DC-81AA-7ABF-06D17C0C436E}"/>
              </a:ext>
            </a:extLst>
          </p:cNvPr>
          <p:cNvSpPr/>
          <p:nvPr/>
        </p:nvSpPr>
        <p:spPr>
          <a:xfrm>
            <a:off x="3563510" y="5561820"/>
            <a:ext cx="1412012" cy="241918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機器利用日程の調整</a:t>
            </a:r>
          </a:p>
        </p:txBody>
      </p:sp>
      <p:sp>
        <p:nvSpPr>
          <p:cNvPr id="78" name="正方形/長方形 77">
            <a:extLst>
              <a:ext uri="{FF2B5EF4-FFF2-40B4-BE49-F238E27FC236}">
                <a16:creationId xmlns:a16="http://schemas.microsoft.com/office/drawing/2014/main" id="{29E4FE46-753D-61BC-DF2E-7E7FBA34CE6D}"/>
              </a:ext>
            </a:extLst>
          </p:cNvPr>
          <p:cNvSpPr/>
          <p:nvPr/>
        </p:nvSpPr>
        <p:spPr>
          <a:xfrm>
            <a:off x="5049494" y="6478948"/>
            <a:ext cx="1647992" cy="350651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>
                <a:solidFill>
                  <a:schemeClr val="tx1"/>
                </a:solidFill>
              </a:rPr>
              <a:t>成果発表・</a:t>
            </a:r>
            <a:endParaRPr kumimoji="1" lang="en-US" altLang="ja-JP" sz="1050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050">
                <a:solidFill>
                  <a:schemeClr val="tx1"/>
                </a:solidFill>
              </a:rPr>
              <a:t>論文発表等</a:t>
            </a:r>
          </a:p>
        </p:txBody>
      </p:sp>
      <p:cxnSp>
        <p:nvCxnSpPr>
          <p:cNvPr id="82" name="直線コネクタ 81">
            <a:extLst>
              <a:ext uri="{FF2B5EF4-FFF2-40B4-BE49-F238E27FC236}">
                <a16:creationId xmlns:a16="http://schemas.microsoft.com/office/drawing/2014/main" id="{C7F3B5D0-7486-93DB-0F30-394F702A7129}"/>
              </a:ext>
            </a:extLst>
          </p:cNvPr>
          <p:cNvCxnSpPr>
            <a:cxnSpLocks/>
          </p:cNvCxnSpPr>
          <p:nvPr/>
        </p:nvCxnSpPr>
        <p:spPr>
          <a:xfrm flipH="1" flipV="1">
            <a:off x="317154" y="6305442"/>
            <a:ext cx="5364274" cy="53893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6363DEF2-262B-0D59-8C05-887E270E843E}"/>
              </a:ext>
            </a:extLst>
          </p:cNvPr>
          <p:cNvSpPr/>
          <p:nvPr/>
        </p:nvSpPr>
        <p:spPr>
          <a:xfrm>
            <a:off x="3650139" y="6140738"/>
            <a:ext cx="1039967" cy="358399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成果報告書の作成・提出</a:t>
            </a:r>
          </a:p>
        </p:txBody>
      </p:sp>
      <p:cxnSp>
        <p:nvCxnSpPr>
          <p:cNvPr id="86" name="直線コネクタ 85">
            <a:extLst>
              <a:ext uri="{FF2B5EF4-FFF2-40B4-BE49-F238E27FC236}">
                <a16:creationId xmlns:a16="http://schemas.microsoft.com/office/drawing/2014/main" id="{BE348436-F64F-3756-575B-2226558C7418}"/>
              </a:ext>
            </a:extLst>
          </p:cNvPr>
          <p:cNvCxnSpPr>
            <a:cxnSpLocks/>
          </p:cNvCxnSpPr>
          <p:nvPr/>
        </p:nvCxnSpPr>
        <p:spPr>
          <a:xfrm flipV="1">
            <a:off x="348892" y="3033365"/>
            <a:ext cx="2627" cy="3277102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直線矢印コネクタ 88">
            <a:extLst>
              <a:ext uri="{FF2B5EF4-FFF2-40B4-BE49-F238E27FC236}">
                <a16:creationId xmlns:a16="http://schemas.microsoft.com/office/drawing/2014/main" id="{9A6B0C56-8FD5-DDCE-4FB7-6424D0E3D6F5}"/>
              </a:ext>
            </a:extLst>
          </p:cNvPr>
          <p:cNvCxnSpPr>
            <a:cxnSpLocks/>
          </p:cNvCxnSpPr>
          <p:nvPr/>
        </p:nvCxnSpPr>
        <p:spPr>
          <a:xfrm>
            <a:off x="317154" y="3024574"/>
            <a:ext cx="1809175" cy="467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正方形/長方形 90">
            <a:extLst>
              <a:ext uri="{FF2B5EF4-FFF2-40B4-BE49-F238E27FC236}">
                <a16:creationId xmlns:a16="http://schemas.microsoft.com/office/drawing/2014/main" id="{24D86D6E-BAD6-ABB4-1F59-A9BBD5DFC003}"/>
              </a:ext>
            </a:extLst>
          </p:cNvPr>
          <p:cNvSpPr/>
          <p:nvPr/>
        </p:nvSpPr>
        <p:spPr>
          <a:xfrm>
            <a:off x="2232050" y="6090590"/>
            <a:ext cx="1514282" cy="300880"/>
          </a:xfrm>
          <a:prstGeom prst="rect">
            <a:avLst/>
          </a:prstGeom>
          <a:noFill/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〆切：翌年度</a:t>
            </a:r>
            <a:r>
              <a:rPr kumimoji="1" lang="en-US" altLang="ja-JP" sz="1050" dirty="0">
                <a:solidFill>
                  <a:schemeClr val="tx1"/>
                </a:solidFill>
              </a:rPr>
              <a:t>5</a:t>
            </a:r>
            <a:r>
              <a:rPr kumimoji="1" lang="ja-JP" altLang="en-US" sz="1050">
                <a:solidFill>
                  <a:schemeClr val="tx1"/>
                </a:solidFill>
              </a:rPr>
              <a:t>月末</a:t>
            </a:r>
            <a:endParaRPr kumimoji="1" lang="ja-JP" altLang="en-US" sz="1050" dirty="0">
              <a:solidFill>
                <a:schemeClr val="tx1"/>
              </a:solidFill>
            </a:endParaRPr>
          </a:p>
        </p:txBody>
      </p:sp>
      <p:sp>
        <p:nvSpPr>
          <p:cNvPr id="92" name="正方形/長方形 91">
            <a:extLst>
              <a:ext uri="{FF2B5EF4-FFF2-40B4-BE49-F238E27FC236}">
                <a16:creationId xmlns:a16="http://schemas.microsoft.com/office/drawing/2014/main" id="{DFFC15D4-40B1-8939-8F61-1CDD0BCDC9CC}"/>
              </a:ext>
            </a:extLst>
          </p:cNvPr>
          <p:cNvSpPr/>
          <p:nvPr/>
        </p:nvSpPr>
        <p:spPr>
          <a:xfrm>
            <a:off x="2667103" y="5912317"/>
            <a:ext cx="747515" cy="134414"/>
          </a:xfrm>
          <a:prstGeom prst="rect">
            <a:avLst/>
          </a:prstGeom>
          <a:solidFill>
            <a:schemeClr val="bg1"/>
          </a:solidFill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高知大へ</a:t>
            </a:r>
          </a:p>
        </p:txBody>
      </p:sp>
      <p:sp>
        <p:nvSpPr>
          <p:cNvPr id="97" name="正方形/長方形 96">
            <a:extLst>
              <a:ext uri="{FF2B5EF4-FFF2-40B4-BE49-F238E27FC236}">
                <a16:creationId xmlns:a16="http://schemas.microsoft.com/office/drawing/2014/main" id="{BB0E43D6-761A-3322-82DF-90B8DBCBE252}"/>
              </a:ext>
            </a:extLst>
          </p:cNvPr>
          <p:cNvSpPr/>
          <p:nvPr/>
        </p:nvSpPr>
        <p:spPr>
          <a:xfrm>
            <a:off x="1512326" y="196638"/>
            <a:ext cx="3217317" cy="337129"/>
          </a:xfrm>
          <a:prstGeom prst="rect">
            <a:avLst/>
          </a:prstGeom>
          <a:solidFill>
            <a:schemeClr val="bg1"/>
          </a:solidFill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200" b="1" dirty="0">
                <a:solidFill>
                  <a:schemeClr val="tx1"/>
                </a:solidFill>
              </a:rPr>
              <a:t>地球掘削科学国際研究拠点（</a:t>
            </a:r>
            <a:r>
              <a:rPr kumimoji="1" lang="en-US" altLang="ja-JP" sz="1200" b="1" dirty="0">
                <a:solidFill>
                  <a:schemeClr val="tx1"/>
                </a:solidFill>
              </a:rPr>
              <a:t>JURC-DES</a:t>
            </a:r>
            <a:r>
              <a:rPr kumimoji="1" lang="ja-JP" altLang="en-US" sz="1200" b="1" dirty="0">
                <a:solidFill>
                  <a:schemeClr val="tx1"/>
                </a:solidFill>
              </a:rPr>
              <a:t>）</a:t>
            </a:r>
            <a:endParaRPr kumimoji="1" lang="en-US" altLang="ja-JP" sz="1200" b="1" dirty="0">
              <a:solidFill>
                <a:schemeClr val="tx1"/>
              </a:solidFill>
            </a:endParaRPr>
          </a:p>
          <a:p>
            <a:pPr algn="ctr"/>
            <a:r>
              <a:rPr kumimoji="1" lang="ja-JP" altLang="en-US" sz="1200" b="1" dirty="0">
                <a:solidFill>
                  <a:schemeClr val="tx1"/>
                </a:solidFill>
              </a:rPr>
              <a:t>共同利用・共同研究課題の申請フロー</a:t>
            </a:r>
            <a:endParaRPr kumimoji="1" lang="en-US" altLang="ja-JP" sz="1200" b="1" dirty="0">
              <a:solidFill>
                <a:schemeClr val="tx1"/>
              </a:solidFill>
            </a:endParaRPr>
          </a:p>
        </p:txBody>
      </p:sp>
      <p:sp>
        <p:nvSpPr>
          <p:cNvPr id="38" name="正方形/長方形 37">
            <a:extLst>
              <a:ext uri="{FF2B5EF4-FFF2-40B4-BE49-F238E27FC236}">
                <a16:creationId xmlns:a16="http://schemas.microsoft.com/office/drawing/2014/main" id="{6363DEF2-262B-0D59-8C05-887E270E843E}"/>
              </a:ext>
            </a:extLst>
          </p:cNvPr>
          <p:cNvSpPr/>
          <p:nvPr/>
        </p:nvSpPr>
        <p:spPr>
          <a:xfrm>
            <a:off x="891658" y="6391469"/>
            <a:ext cx="1135495" cy="373483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研究成果登録フォーム提出</a:t>
            </a:r>
          </a:p>
        </p:txBody>
      </p:sp>
      <p:cxnSp>
        <p:nvCxnSpPr>
          <p:cNvPr id="40" name="直線矢印コネクタ 39">
            <a:extLst>
              <a:ext uri="{FF2B5EF4-FFF2-40B4-BE49-F238E27FC236}">
                <a16:creationId xmlns:a16="http://schemas.microsoft.com/office/drawing/2014/main" id="{478CCE29-90CC-FBE4-0A39-580B1C49175F}"/>
              </a:ext>
            </a:extLst>
          </p:cNvPr>
          <p:cNvCxnSpPr>
            <a:cxnSpLocks/>
            <a:endCxn id="38" idx="3"/>
          </p:cNvCxnSpPr>
          <p:nvPr/>
        </p:nvCxnSpPr>
        <p:spPr>
          <a:xfrm flipH="1" flipV="1">
            <a:off x="2027153" y="6578211"/>
            <a:ext cx="2946946" cy="1971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線矢印コネクタ 40">
            <a:extLst>
              <a:ext uri="{FF2B5EF4-FFF2-40B4-BE49-F238E27FC236}">
                <a16:creationId xmlns:a16="http://schemas.microsoft.com/office/drawing/2014/main" id="{9A6B0C56-8FD5-DDCE-4FB7-6424D0E3D6F5}"/>
              </a:ext>
            </a:extLst>
          </p:cNvPr>
          <p:cNvCxnSpPr>
            <a:cxnSpLocks/>
          </p:cNvCxnSpPr>
          <p:nvPr/>
        </p:nvCxnSpPr>
        <p:spPr>
          <a:xfrm>
            <a:off x="116447" y="2831051"/>
            <a:ext cx="2036512" cy="783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線コネクタ 42">
            <a:extLst>
              <a:ext uri="{FF2B5EF4-FFF2-40B4-BE49-F238E27FC236}">
                <a16:creationId xmlns:a16="http://schemas.microsoft.com/office/drawing/2014/main" id="{BE348436-F64F-3756-575B-2226558C7418}"/>
              </a:ext>
            </a:extLst>
          </p:cNvPr>
          <p:cNvCxnSpPr>
            <a:cxnSpLocks/>
          </p:cNvCxnSpPr>
          <p:nvPr/>
        </p:nvCxnSpPr>
        <p:spPr>
          <a:xfrm flipV="1">
            <a:off x="108095" y="2821461"/>
            <a:ext cx="4162" cy="3764770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正方形/長方形 47">
            <a:extLst>
              <a:ext uri="{FF2B5EF4-FFF2-40B4-BE49-F238E27FC236}">
                <a16:creationId xmlns:a16="http://schemas.microsoft.com/office/drawing/2014/main" id="{38AD10B9-1FA4-66C9-8312-3BC0E73C16C8}"/>
              </a:ext>
            </a:extLst>
          </p:cNvPr>
          <p:cNvSpPr/>
          <p:nvPr/>
        </p:nvSpPr>
        <p:spPr>
          <a:xfrm>
            <a:off x="589587" y="3994392"/>
            <a:ext cx="903095" cy="272675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地域連携課</a:t>
            </a:r>
          </a:p>
        </p:txBody>
      </p:sp>
      <p:sp>
        <p:nvSpPr>
          <p:cNvPr id="51" name="正方形/長方形 50">
            <a:extLst>
              <a:ext uri="{FF2B5EF4-FFF2-40B4-BE49-F238E27FC236}">
                <a16:creationId xmlns:a16="http://schemas.microsoft.com/office/drawing/2014/main" id="{38AD10B9-1FA4-66C9-8312-3BC0E73C16C8}"/>
              </a:ext>
            </a:extLst>
          </p:cNvPr>
          <p:cNvSpPr/>
          <p:nvPr/>
        </p:nvSpPr>
        <p:spPr>
          <a:xfrm>
            <a:off x="461567" y="3599559"/>
            <a:ext cx="1701903" cy="328689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900" dirty="0">
                <a:solidFill>
                  <a:schemeClr val="tx1"/>
                </a:solidFill>
              </a:rPr>
              <a:t>受入担当教員</a:t>
            </a:r>
            <a:endParaRPr kumimoji="1" lang="en-US" altLang="ja-JP" sz="900" dirty="0">
              <a:solidFill>
                <a:schemeClr val="tx1"/>
              </a:solidFill>
            </a:endParaRPr>
          </a:p>
          <a:p>
            <a:r>
              <a:rPr kumimoji="1" lang="en-US" altLang="ja-JP" sz="900" dirty="0">
                <a:solidFill>
                  <a:schemeClr val="tx1"/>
                </a:solidFill>
              </a:rPr>
              <a:t>(</a:t>
            </a:r>
            <a:r>
              <a:rPr kumimoji="1" lang="ja-JP" altLang="en-US" sz="900" dirty="0">
                <a:solidFill>
                  <a:schemeClr val="tx1"/>
                </a:solidFill>
              </a:rPr>
              <a:t>事前確認シートの提出）</a:t>
            </a:r>
          </a:p>
        </p:txBody>
      </p:sp>
      <p:cxnSp>
        <p:nvCxnSpPr>
          <p:cNvPr id="64" name="直線矢印コネクタ 63">
            <a:extLst>
              <a:ext uri="{FF2B5EF4-FFF2-40B4-BE49-F238E27FC236}">
                <a16:creationId xmlns:a16="http://schemas.microsoft.com/office/drawing/2014/main" id="{478CCE29-90CC-FBE4-0A39-580B1C49175F}"/>
              </a:ext>
            </a:extLst>
          </p:cNvPr>
          <p:cNvCxnSpPr>
            <a:cxnSpLocks/>
          </p:cNvCxnSpPr>
          <p:nvPr/>
        </p:nvCxnSpPr>
        <p:spPr>
          <a:xfrm flipH="1">
            <a:off x="1990048" y="3325843"/>
            <a:ext cx="273262" cy="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正方形/長方形 72">
            <a:extLst>
              <a:ext uri="{FF2B5EF4-FFF2-40B4-BE49-F238E27FC236}">
                <a16:creationId xmlns:a16="http://schemas.microsoft.com/office/drawing/2014/main" id="{1F52A53F-7E07-FE10-DEC2-21D96984C2D8}"/>
              </a:ext>
            </a:extLst>
          </p:cNvPr>
          <p:cNvSpPr/>
          <p:nvPr/>
        </p:nvSpPr>
        <p:spPr>
          <a:xfrm>
            <a:off x="481597" y="3202446"/>
            <a:ext cx="1489984" cy="349416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00" dirty="0">
                <a:solidFill>
                  <a:schemeClr val="tx1"/>
                </a:solidFill>
              </a:rPr>
              <a:t>安全保障輸出管理書類の提出（必要な場合）</a:t>
            </a:r>
          </a:p>
        </p:txBody>
      </p:sp>
      <p:sp>
        <p:nvSpPr>
          <p:cNvPr id="114" name="正方形/長方形 113">
            <a:extLst>
              <a:ext uri="{FF2B5EF4-FFF2-40B4-BE49-F238E27FC236}">
                <a16:creationId xmlns:a16="http://schemas.microsoft.com/office/drawing/2014/main" id="{A53272AE-DE39-8A6A-C51B-3A9B02D138A5}"/>
              </a:ext>
            </a:extLst>
          </p:cNvPr>
          <p:cNvSpPr/>
          <p:nvPr/>
        </p:nvSpPr>
        <p:spPr>
          <a:xfrm>
            <a:off x="1601490" y="4003279"/>
            <a:ext cx="457192" cy="384479"/>
          </a:xfrm>
          <a:prstGeom prst="rect">
            <a:avLst/>
          </a:prstGeom>
          <a:solidFill>
            <a:schemeClr val="bg1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受入許可</a:t>
            </a:r>
          </a:p>
        </p:txBody>
      </p:sp>
      <p:sp>
        <p:nvSpPr>
          <p:cNvPr id="129" name="正方形/長方形 128">
            <a:extLst>
              <a:ext uri="{FF2B5EF4-FFF2-40B4-BE49-F238E27FC236}">
                <a16:creationId xmlns:a16="http://schemas.microsoft.com/office/drawing/2014/main" id="{7C8FD0B4-138E-A8FE-C816-60C135051CA4}"/>
              </a:ext>
            </a:extLst>
          </p:cNvPr>
          <p:cNvSpPr/>
          <p:nvPr/>
        </p:nvSpPr>
        <p:spPr>
          <a:xfrm>
            <a:off x="3296924" y="3863297"/>
            <a:ext cx="1658765" cy="379192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安全保障輸出管理手続き受入許可（必要な場合）</a:t>
            </a:r>
          </a:p>
        </p:txBody>
      </p:sp>
      <p:sp>
        <p:nvSpPr>
          <p:cNvPr id="67" name="正方形/長方形 66">
            <a:extLst>
              <a:ext uri="{FF2B5EF4-FFF2-40B4-BE49-F238E27FC236}">
                <a16:creationId xmlns:a16="http://schemas.microsoft.com/office/drawing/2014/main" id="{C4F4985D-8458-792B-C376-E3ED27AFFF5A}"/>
              </a:ext>
            </a:extLst>
          </p:cNvPr>
          <p:cNvSpPr/>
          <p:nvPr/>
        </p:nvSpPr>
        <p:spPr>
          <a:xfrm>
            <a:off x="656564" y="4331106"/>
            <a:ext cx="790469" cy="167955"/>
          </a:xfrm>
          <a:prstGeom prst="rect">
            <a:avLst/>
          </a:prstGeom>
          <a:solidFill>
            <a:schemeClr val="bg1"/>
          </a:solidFill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内容確認</a:t>
            </a:r>
          </a:p>
        </p:txBody>
      </p:sp>
      <p:sp>
        <p:nvSpPr>
          <p:cNvPr id="72" name="正方形/長方形 71">
            <a:extLst>
              <a:ext uri="{FF2B5EF4-FFF2-40B4-BE49-F238E27FC236}">
                <a16:creationId xmlns:a16="http://schemas.microsoft.com/office/drawing/2014/main" id="{1F52A53F-7E07-FE10-DEC2-21D96984C2D8}"/>
              </a:ext>
            </a:extLst>
          </p:cNvPr>
          <p:cNvSpPr/>
          <p:nvPr/>
        </p:nvSpPr>
        <p:spPr>
          <a:xfrm>
            <a:off x="5052363" y="4102034"/>
            <a:ext cx="1539356" cy="446994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安全保障輸出管理書類の提出（必要な場合） </a:t>
            </a:r>
          </a:p>
        </p:txBody>
      </p:sp>
      <p:sp>
        <p:nvSpPr>
          <p:cNvPr id="79" name="正方形/長方形 78">
            <a:extLst>
              <a:ext uri="{FF2B5EF4-FFF2-40B4-BE49-F238E27FC236}">
                <a16:creationId xmlns:a16="http://schemas.microsoft.com/office/drawing/2014/main" id="{CF9B4645-7660-57EF-88B1-A54139BD49C0}"/>
              </a:ext>
            </a:extLst>
          </p:cNvPr>
          <p:cNvSpPr/>
          <p:nvPr/>
        </p:nvSpPr>
        <p:spPr>
          <a:xfrm>
            <a:off x="3227041" y="4440877"/>
            <a:ext cx="1784457" cy="444421"/>
          </a:xfrm>
          <a:prstGeom prst="rect">
            <a:avLst/>
          </a:prstGeom>
          <a:solidFill>
            <a:schemeClr val="bg1"/>
          </a:solidFill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800" dirty="0">
                <a:solidFill>
                  <a:schemeClr val="tx1"/>
                </a:solidFill>
              </a:rPr>
              <a:t>受入時　誓約書　　　　　</a:t>
            </a:r>
            <a:endParaRPr kumimoji="1" lang="en-US" altLang="ja-JP" sz="800" dirty="0">
              <a:solidFill>
                <a:schemeClr val="tx1"/>
              </a:solidFill>
            </a:endParaRPr>
          </a:p>
          <a:p>
            <a:r>
              <a:rPr kumimoji="1" lang="ja-JP" altLang="en-US" sz="800" dirty="0">
                <a:solidFill>
                  <a:schemeClr val="tx1"/>
                </a:solidFill>
              </a:rPr>
              <a:t>受入期間終了前　誓約書</a:t>
            </a:r>
            <a:endParaRPr kumimoji="1" lang="en-US" altLang="ja-JP" sz="800" dirty="0">
              <a:solidFill>
                <a:schemeClr val="tx1"/>
              </a:solidFill>
            </a:endParaRPr>
          </a:p>
          <a:p>
            <a:r>
              <a:rPr kumimoji="1" lang="ja-JP" altLang="en-US" sz="800" dirty="0">
                <a:solidFill>
                  <a:schemeClr val="tx1"/>
                </a:solidFill>
              </a:rPr>
              <a:t>居住者　特定類型該当性に関する誓約書　　　　　　　　　　</a:t>
            </a:r>
            <a:endParaRPr kumimoji="1" lang="en-US" altLang="ja-JP" sz="800" dirty="0">
              <a:solidFill>
                <a:schemeClr val="tx1"/>
              </a:solidFill>
            </a:endParaRPr>
          </a:p>
          <a:p>
            <a:r>
              <a:rPr kumimoji="1" lang="ja-JP" altLang="en-US" sz="800" dirty="0">
                <a:solidFill>
                  <a:srgbClr val="FF0000"/>
                </a:solidFill>
              </a:rPr>
              <a:t>　　　　　　　　　　　</a:t>
            </a:r>
          </a:p>
        </p:txBody>
      </p:sp>
      <p:sp>
        <p:nvSpPr>
          <p:cNvPr id="76" name="正方形/長方形 75">
            <a:extLst>
              <a:ext uri="{FF2B5EF4-FFF2-40B4-BE49-F238E27FC236}">
                <a16:creationId xmlns:a16="http://schemas.microsoft.com/office/drawing/2014/main" id="{1F52A53F-7E07-FE10-DEC2-21D96984C2D8}"/>
              </a:ext>
            </a:extLst>
          </p:cNvPr>
          <p:cNvSpPr/>
          <p:nvPr/>
        </p:nvSpPr>
        <p:spPr>
          <a:xfrm>
            <a:off x="5049494" y="4671916"/>
            <a:ext cx="1539291" cy="446994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chemeClr val="tx1"/>
                </a:solidFill>
              </a:rPr>
              <a:t>安全管理書類の提出（必要な場合） </a:t>
            </a:r>
          </a:p>
        </p:txBody>
      </p:sp>
      <p:cxnSp>
        <p:nvCxnSpPr>
          <p:cNvPr id="80" name="直線矢印コネクタ 79">
            <a:extLst>
              <a:ext uri="{FF2B5EF4-FFF2-40B4-BE49-F238E27FC236}">
                <a16:creationId xmlns:a16="http://schemas.microsoft.com/office/drawing/2014/main" id="{478CCE29-90CC-FBE4-0A39-580B1C49175F}"/>
              </a:ext>
            </a:extLst>
          </p:cNvPr>
          <p:cNvCxnSpPr>
            <a:cxnSpLocks/>
          </p:cNvCxnSpPr>
          <p:nvPr/>
        </p:nvCxnSpPr>
        <p:spPr>
          <a:xfrm flipH="1" flipV="1">
            <a:off x="3242543" y="4971183"/>
            <a:ext cx="1777332" cy="4530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DD1AB3C9-50AC-D467-19BC-98B4D64FCD44}"/>
              </a:ext>
            </a:extLst>
          </p:cNvPr>
          <p:cNvSpPr/>
          <p:nvPr/>
        </p:nvSpPr>
        <p:spPr>
          <a:xfrm>
            <a:off x="1445943" y="2250564"/>
            <a:ext cx="462959" cy="296775"/>
          </a:xfrm>
          <a:prstGeom prst="rect">
            <a:avLst/>
          </a:prstGeom>
          <a:ln/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所長</a:t>
            </a:r>
          </a:p>
        </p:txBody>
      </p:sp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73F69A35-7D43-CA80-CBB7-565BD19C5F77}"/>
              </a:ext>
            </a:extLst>
          </p:cNvPr>
          <p:cNvSpPr/>
          <p:nvPr/>
        </p:nvSpPr>
        <p:spPr>
          <a:xfrm>
            <a:off x="1315693" y="2572672"/>
            <a:ext cx="776181" cy="208422"/>
          </a:xfrm>
          <a:prstGeom prst="rect">
            <a:avLst/>
          </a:prstGeom>
          <a:solidFill>
            <a:schemeClr val="bg1"/>
          </a:solidFill>
          <a:ln>
            <a:noFill/>
            <a:prstDash val="solid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kumimoji="1" lang="ja-JP" altLang="en-US" sz="1050" dirty="0">
                <a:solidFill>
                  <a:schemeClr val="tx1"/>
                </a:solidFill>
              </a:rPr>
              <a:t>採否決定</a:t>
            </a:r>
          </a:p>
        </p:txBody>
      </p:sp>
      <p:cxnSp>
        <p:nvCxnSpPr>
          <p:cNvPr id="14" name="直線矢印コネクタ 13">
            <a:extLst>
              <a:ext uri="{FF2B5EF4-FFF2-40B4-BE49-F238E27FC236}">
                <a16:creationId xmlns:a16="http://schemas.microsoft.com/office/drawing/2014/main" id="{253D2532-DB50-ACC6-16EF-20C28F23CF5E}"/>
              </a:ext>
            </a:extLst>
          </p:cNvPr>
          <p:cNvCxnSpPr>
            <a:cxnSpLocks/>
            <a:stCxn id="3" idx="3"/>
          </p:cNvCxnSpPr>
          <p:nvPr/>
        </p:nvCxnSpPr>
        <p:spPr>
          <a:xfrm>
            <a:off x="1908902" y="2398952"/>
            <a:ext cx="335649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20" name="直線矢印コネクタ 19">
            <a:extLst>
              <a:ext uri="{FF2B5EF4-FFF2-40B4-BE49-F238E27FC236}">
                <a16:creationId xmlns:a16="http://schemas.microsoft.com/office/drawing/2014/main" id="{58227282-1A7A-BAAC-6D4F-F3DCD856F857}"/>
              </a:ext>
            </a:extLst>
          </p:cNvPr>
          <p:cNvCxnSpPr>
            <a:cxnSpLocks/>
          </p:cNvCxnSpPr>
          <p:nvPr/>
        </p:nvCxnSpPr>
        <p:spPr>
          <a:xfrm>
            <a:off x="1159903" y="2393839"/>
            <a:ext cx="279993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529475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455</TotalTime>
  <Words>258</Words>
  <Application>Microsoft Office PowerPoint</Application>
  <PresentationFormat>A4 210 x 297 mm</PresentationFormat>
  <Paragraphs>46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池原　実</dc:creator>
  <cp:lastModifiedBy>筒井　要一郎</cp:lastModifiedBy>
  <cp:revision>140</cp:revision>
  <cp:lastPrinted>2023-01-20T02:36:42Z</cp:lastPrinted>
  <dcterms:created xsi:type="dcterms:W3CDTF">2023-01-12T02:35:03Z</dcterms:created>
  <dcterms:modified xsi:type="dcterms:W3CDTF">2025-01-23T06:25:05Z</dcterms:modified>
</cp:coreProperties>
</file>

<file path=docProps/thumbnail.jpeg>
</file>